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388" r:id="rId2"/>
    <p:sldId id="370" r:id="rId3"/>
    <p:sldId id="286" r:id="rId4"/>
    <p:sldId id="358" r:id="rId5"/>
    <p:sldId id="360" r:id="rId6"/>
    <p:sldId id="302" r:id="rId7"/>
    <p:sldId id="290" r:id="rId8"/>
    <p:sldId id="304" r:id="rId9"/>
    <p:sldId id="303" r:id="rId10"/>
    <p:sldId id="389" r:id="rId11"/>
    <p:sldId id="310" r:id="rId12"/>
    <p:sldId id="311" r:id="rId13"/>
    <p:sldId id="312" r:id="rId14"/>
    <p:sldId id="313" r:id="rId15"/>
    <p:sldId id="314" r:id="rId16"/>
    <p:sldId id="291" r:id="rId17"/>
    <p:sldId id="305" r:id="rId18"/>
    <p:sldId id="306" r:id="rId19"/>
    <p:sldId id="315" r:id="rId20"/>
    <p:sldId id="292" r:id="rId21"/>
    <p:sldId id="316" r:id="rId22"/>
    <p:sldId id="318" r:id="rId23"/>
    <p:sldId id="319" r:id="rId24"/>
    <p:sldId id="322" r:id="rId25"/>
    <p:sldId id="365" r:id="rId26"/>
    <p:sldId id="320" r:id="rId27"/>
    <p:sldId id="321" r:id="rId28"/>
    <p:sldId id="327" r:id="rId29"/>
    <p:sldId id="329" r:id="rId30"/>
    <p:sldId id="332" r:id="rId31"/>
    <p:sldId id="390" r:id="rId32"/>
    <p:sldId id="324" r:id="rId33"/>
    <p:sldId id="323" r:id="rId34"/>
    <p:sldId id="366" r:id="rId35"/>
    <p:sldId id="373" r:id="rId36"/>
    <p:sldId id="374" r:id="rId37"/>
    <p:sldId id="375" r:id="rId38"/>
    <p:sldId id="376" r:id="rId39"/>
    <p:sldId id="377" r:id="rId40"/>
    <p:sldId id="378" r:id="rId41"/>
    <p:sldId id="379" r:id="rId42"/>
    <p:sldId id="380" r:id="rId43"/>
    <p:sldId id="381" r:id="rId44"/>
    <p:sldId id="392" r:id="rId45"/>
    <p:sldId id="382" r:id="rId46"/>
    <p:sldId id="301" r:id="rId47"/>
    <p:sldId id="387" r:id="rId48"/>
    <p:sldId id="383" r:id="rId49"/>
    <p:sldId id="384" r:id="rId50"/>
    <p:sldId id="385" r:id="rId51"/>
    <p:sldId id="386" r:id="rId52"/>
    <p:sldId id="328" r:id="rId53"/>
    <p:sldId id="334" r:id="rId54"/>
    <p:sldId id="339" r:id="rId55"/>
    <p:sldId id="342" r:id="rId56"/>
    <p:sldId id="345" r:id="rId57"/>
    <p:sldId id="368" r:id="rId58"/>
    <p:sldId id="372" r:id="rId59"/>
    <p:sldId id="336" r:id="rId60"/>
    <p:sldId id="299" r:id="rId61"/>
    <p:sldId id="300" r:id="rId62"/>
    <p:sldId id="346" r:id="rId63"/>
    <p:sldId id="391" r:id="rId64"/>
    <p:sldId id="394" r:id="rId65"/>
    <p:sldId id="395" r:id="rId66"/>
    <p:sldId id="396" r:id="rId67"/>
    <p:sldId id="397" r:id="rId68"/>
  </p:sldIdLst>
  <p:sldSz cx="12192000" cy="6858000"/>
  <p:notesSz cx="6858000" cy="9144000"/>
  <p:custDataLst>
    <p:tags r:id="rId70"/>
  </p:custData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BF0B2F-DB36-44CE-8114-D60DFF170E92}">
          <p14:sldIdLst>
            <p14:sldId id="388"/>
            <p14:sldId id="370"/>
          </p14:sldIdLst>
        </p14:section>
        <p14:section name="1. The list type" id="{4AF0CB7F-A56B-4CBF-ABF5-F2BF91246606}">
          <p14:sldIdLst>
            <p14:sldId id="286"/>
          </p14:sldIdLst>
        </p14:section>
        <p14:section name="2. Length of a list" id="{4B96C9F4-57C2-49B7-ADE2-EF975DF2544B}">
          <p14:sldIdLst>
            <p14:sldId id="358"/>
          </p14:sldIdLst>
        </p14:section>
        <p14:section name="3. Indexing elements of a list" id="{EBFA754E-CCA3-4222-8EE7-954B46B0FE99}">
          <p14:sldIdLst>
            <p14:sldId id="360"/>
            <p14:sldId id="302"/>
          </p14:sldIdLst>
        </p14:section>
        <p14:section name="4. Slicing lists" id="{07FA9B27-D595-4FC9-99DE-41EC5221194D}">
          <p14:sldIdLst>
            <p14:sldId id="290"/>
            <p14:sldId id="304"/>
            <p14:sldId id="303"/>
            <p14:sldId id="389"/>
            <p14:sldId id="310"/>
          </p14:sldIdLst>
        </p14:section>
        <p14:section name="Activity 1" id="{D81B429B-C1C4-4B68-A48B-675D4BD9AE64}">
          <p14:sldIdLst>
            <p14:sldId id="311"/>
            <p14:sldId id="312"/>
            <p14:sldId id="313"/>
            <p14:sldId id="314"/>
          </p14:sldIdLst>
        </p14:section>
        <p14:section name="5. Traversing lists" id="{70AAF77A-E135-41D5-A62F-24C0497BB33C}">
          <p14:sldIdLst>
            <p14:sldId id="291"/>
            <p14:sldId id="305"/>
            <p14:sldId id="306"/>
            <p14:sldId id="315"/>
          </p14:sldIdLst>
        </p14:section>
        <p14:section name="6. Updating elements in lists" id="{7F296A93-24CE-4F98-B817-46629409ED49}">
          <p14:sldIdLst>
            <p14:sldId id="292"/>
          </p14:sldIdLst>
        </p14:section>
        <p14:section name="7.a. Lists of lists and indexing" id="{EE168A13-144A-48AE-B597-8400BA78DE05}">
          <p14:sldIdLst>
            <p14:sldId id="316"/>
            <p14:sldId id="318"/>
            <p14:sldId id="319"/>
          </p14:sldIdLst>
        </p14:section>
        <p14:section name="Activity 2" id="{412F4FD7-680C-4A70-9041-90AA2DB9252F}">
          <p14:sldIdLst>
            <p14:sldId id="322"/>
            <p14:sldId id="365"/>
          </p14:sldIdLst>
        </p14:section>
        <p14:section name="7.b. Traversing lists of lists" id="{E772EF13-B801-4275-B8F2-43FF4920EC9B}">
          <p14:sldIdLst>
            <p14:sldId id="320"/>
            <p14:sldId id="321"/>
          </p14:sldIdLst>
        </p14:section>
        <p14:section name="8. Membership" id="{060BDB17-6ED2-4324-AC0F-AFFA93ABEAD4}">
          <p14:sldIdLst>
            <p14:sldId id="327"/>
          </p14:sldIdLst>
        </p14:section>
        <p14:section name="9. Concatenation" id="{0F25CB64-6968-4877-A967-531BF0AA5BC4}">
          <p14:sldIdLst>
            <p14:sldId id="329"/>
            <p14:sldId id="332"/>
            <p14:sldId id="390"/>
          </p14:sldIdLst>
        </p14:section>
        <p14:section name="Activity 3" id="{E1D53712-3FF5-47B2-B65E-1A5BDE8CDACB}">
          <p14:sldIdLst>
            <p14:sldId id="324"/>
          </p14:sldIdLst>
        </p14:section>
        <p14:section name="Activity 4" id="{6159BCDE-6758-4B36-88C8-9156C44C7FC0}">
          <p14:sldIdLst>
            <p14:sldId id="323"/>
            <p14:sldId id="366"/>
          </p14:sldIdLst>
        </p14:section>
        <p14:section name="10. RTFM" id="{9AE7317F-E8E1-4A8A-94CD-4E719E4AA7D6}">
          <p14:sldIdLst>
            <p14:sldId id="373"/>
            <p14:sldId id="374"/>
            <p14:sldId id="375"/>
            <p14:sldId id="376"/>
            <p14:sldId id="377"/>
            <p14:sldId id="378"/>
            <p14:sldId id="379"/>
            <p14:sldId id="380"/>
            <p14:sldId id="381"/>
          </p14:sldIdLst>
        </p14:section>
        <p14:section name="11. More stuff: Pythonic loops" id="{511D737F-71DA-4265-B20E-C10FA85DACC9}">
          <p14:sldIdLst>
            <p14:sldId id="392"/>
            <p14:sldId id="382"/>
            <p14:sldId id="301"/>
            <p14:sldId id="387"/>
            <p14:sldId id="383"/>
            <p14:sldId id="384"/>
            <p14:sldId id="385"/>
            <p14:sldId id="386"/>
            <p14:sldId id="328"/>
          </p14:sldIdLst>
        </p14:section>
        <p14:section name="12. More stuff: Repetition" id="{D95660F1-38EC-4C0D-873E-740E96548753}">
          <p14:sldIdLst>
            <p14:sldId id="334"/>
          </p14:sldIdLst>
        </p14:section>
        <p14:section name="13. More stuff: Removing elements" id="{F74F89BE-C05E-4FDB-8FDF-9D83F3928EDC}">
          <p14:sldIdLst>
            <p14:sldId id="339"/>
            <p14:sldId id="342"/>
            <p14:sldId id="345"/>
          </p14:sldIdLst>
        </p14:section>
        <p14:section name="14. Even more stuff: Additional methods" id="{846DDE83-A8DC-4233-89D4-AE1DE93B95E6}">
          <p14:sldIdLst>
            <p14:sldId id="368"/>
            <p14:sldId id="372"/>
            <p14:sldId id="336"/>
            <p14:sldId id="299"/>
            <p14:sldId id="300"/>
            <p14:sldId id="346"/>
          </p14:sldIdLst>
        </p14:section>
        <p14:section name="Conclusion" id="{17D0BA8A-CB0D-4454-9A3A-4A5FEA108B25}">
          <p14:sldIdLst>
            <p14:sldId id="391"/>
          </p14:sldIdLst>
        </p14:section>
        <p14:section name="Quiz" id="{EA75C472-B0F3-4404-93BE-F12865FB6F58}">
          <p14:sldIdLst>
            <p14:sldId id="394"/>
            <p14:sldId id="395"/>
            <p14:sldId id="396"/>
            <p14:sldId id="39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14BB34-0C3D-48CE-BCD4-055982F90725}" v="11" dt="2025-08-08T05:27:52.2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7" d="100"/>
          <a:sy n="97" d="100"/>
        </p:scale>
        <p:origin x="1074" y="22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5B051514-7EEC-4393-890E-4FEF950A813F}"/>
    <pc:docChg chg="undo custSel delSld modSld modSection">
      <pc:chgData name="Matthieu De Mari" userId="dfb708c9-d8dc-439f-9a3b-c772bf4a311c" providerId="ADAL" clId="{5B051514-7EEC-4393-890E-4FEF950A813F}" dt="2025-03-26T02:24:40.676" v="3" actId="732"/>
      <pc:docMkLst>
        <pc:docMk/>
      </pc:docMkLst>
      <pc:sldChg chg="modSp mod">
        <pc:chgData name="Matthieu De Mari" userId="dfb708c9-d8dc-439f-9a3b-c772bf4a311c" providerId="ADAL" clId="{5B051514-7EEC-4393-890E-4FEF950A813F}" dt="2025-03-26T02:24:40.676" v="3" actId="732"/>
        <pc:sldMkLst>
          <pc:docMk/>
          <pc:sldMk cId="4074839019" sldId="339"/>
        </pc:sldMkLst>
      </pc:sldChg>
      <pc:sldChg chg="del">
        <pc:chgData name="Matthieu De Mari" userId="dfb708c9-d8dc-439f-9a3b-c772bf4a311c" providerId="ADAL" clId="{5B051514-7EEC-4393-890E-4FEF950A813F}" dt="2025-03-26T01:50:59.565" v="0" actId="47"/>
        <pc:sldMkLst>
          <pc:docMk/>
          <pc:sldMk cId="4011755132" sldId="393"/>
        </pc:sldMkLst>
      </pc:sldChg>
    </pc:docChg>
  </pc:docChgLst>
  <pc:docChgLst>
    <pc:chgData name="Matthieu De Mari" userId="dfb708c9-d8dc-439f-9a3b-c772bf4a311c" providerId="ADAL" clId="{C114BB34-0C3D-48CE-BCD4-055982F90725}"/>
    <pc:docChg chg="undo redo custSel modSld">
      <pc:chgData name="Matthieu De Mari" userId="dfb708c9-d8dc-439f-9a3b-c772bf4a311c" providerId="ADAL" clId="{C114BB34-0C3D-48CE-BCD4-055982F90725}" dt="2025-08-08T05:27:52.255" v="107"/>
      <pc:docMkLst>
        <pc:docMk/>
      </pc:docMkLst>
      <pc:sldChg chg="modSp mod">
        <pc:chgData name="Matthieu De Mari" userId="dfb708c9-d8dc-439f-9a3b-c772bf4a311c" providerId="ADAL" clId="{C114BB34-0C3D-48CE-BCD4-055982F90725}" dt="2025-08-08T05:22:10.793" v="6" actId="20577"/>
        <pc:sldMkLst>
          <pc:docMk/>
          <pc:sldMk cId="417381402" sldId="292"/>
        </pc:sldMkLst>
        <pc:spChg chg="mod">
          <ac:chgData name="Matthieu De Mari" userId="dfb708c9-d8dc-439f-9a3b-c772bf4a311c" providerId="ADAL" clId="{C114BB34-0C3D-48CE-BCD4-055982F90725}" dt="2025-08-08T05:22:10.793" v="6" actId="20577"/>
          <ac:spMkLst>
            <pc:docMk/>
            <pc:sldMk cId="417381402" sldId="292"/>
            <ac:spMk id="3" creationId="{0A9D1A48-CFB7-4AE9-B2DA-0AE16E8D6C7A}"/>
          </ac:spMkLst>
        </pc:spChg>
      </pc:sldChg>
      <pc:sldChg chg="modSp mod">
        <pc:chgData name="Matthieu De Mari" userId="dfb708c9-d8dc-439f-9a3b-c772bf4a311c" providerId="ADAL" clId="{C114BB34-0C3D-48CE-BCD4-055982F90725}" dt="2025-08-08T05:23:25.352" v="12" actId="20577"/>
        <pc:sldMkLst>
          <pc:docMk/>
          <pc:sldMk cId="3923311495" sldId="327"/>
        </pc:sldMkLst>
        <pc:spChg chg="mod">
          <ac:chgData name="Matthieu De Mari" userId="dfb708c9-d8dc-439f-9a3b-c772bf4a311c" providerId="ADAL" clId="{C114BB34-0C3D-48CE-BCD4-055982F90725}" dt="2025-08-08T05:23:25.352" v="12" actId="20577"/>
          <ac:spMkLst>
            <pc:docMk/>
            <pc:sldMk cId="3923311495" sldId="327"/>
            <ac:spMk id="3" creationId="{B2F0B8FA-BDD1-4841-86C5-3283026A1951}"/>
          </ac:spMkLst>
        </pc:spChg>
      </pc:sldChg>
      <pc:sldChg chg="modSp mod">
        <pc:chgData name="Matthieu De Mari" userId="dfb708c9-d8dc-439f-9a3b-c772bf4a311c" providerId="ADAL" clId="{C114BB34-0C3D-48CE-BCD4-055982F90725}" dt="2025-08-08T05:27:52.255" v="107"/>
        <pc:sldMkLst>
          <pc:docMk/>
          <pc:sldMk cId="990158799" sldId="380"/>
        </pc:sldMkLst>
        <pc:spChg chg="mod">
          <ac:chgData name="Matthieu De Mari" userId="dfb708c9-d8dc-439f-9a3b-c772bf4a311c" providerId="ADAL" clId="{C114BB34-0C3D-48CE-BCD4-055982F90725}" dt="2025-08-08T05:27:52.255" v="107"/>
          <ac:spMkLst>
            <pc:docMk/>
            <pc:sldMk cId="990158799" sldId="380"/>
            <ac:spMk id="3" creationId="{DA4DE81B-E6D1-47A5-B2E9-BF04EE99EC51}"/>
          </ac:spMkLst>
        </pc:spChg>
      </pc:sldChg>
    </pc:docChg>
  </pc:docChgLst>
  <pc:docChgLst>
    <pc:chgData name="Matthieu De Mari" userId="dfb708c9-d8dc-439f-9a3b-c772bf4a311c" providerId="ADAL" clId="{739808D5-54AE-4479-A683-24C1CF60B3E5}"/>
    <pc:docChg chg="modSld">
      <pc:chgData name="Matthieu De Mari" userId="dfb708c9-d8dc-439f-9a3b-c772bf4a311c" providerId="ADAL" clId="{739808D5-54AE-4479-A683-24C1CF60B3E5}" dt="2023-10-12T06:14:52.465" v="11" actId="1038"/>
      <pc:docMkLst>
        <pc:docMk/>
      </pc:docMkLst>
      <pc:sldChg chg="modSp mod">
        <pc:chgData name="Matthieu De Mari" userId="dfb708c9-d8dc-439f-9a3b-c772bf4a311c" providerId="ADAL" clId="{739808D5-54AE-4479-A683-24C1CF60B3E5}" dt="2023-10-12T06:14:52.465" v="11" actId="1038"/>
        <pc:sldMkLst>
          <pc:docMk/>
          <pc:sldMk cId="3214453362" sldId="318"/>
        </pc:sldMkLst>
      </pc:sldChg>
    </pc:docChg>
  </pc:docChgLst>
  <pc:docChgLst>
    <pc:chgData name="Matthieu De Mari" userId="dfb708c9-d8dc-439f-9a3b-c772bf4a311c" providerId="ADAL" clId="{D75700DB-1446-486E-9E87-BCC738729AEF}"/>
    <pc:docChg chg="undo custSel mod modSld">
      <pc:chgData name="Matthieu De Mari" userId="dfb708c9-d8dc-439f-9a3b-c772bf4a311c" providerId="ADAL" clId="{D75700DB-1446-486E-9E87-BCC738729AEF}" dt="2023-07-31T07:47:52.497" v="145" actId="1076"/>
      <pc:docMkLst>
        <pc:docMk/>
      </pc:docMkLst>
      <pc:sldChg chg="modSp mod">
        <pc:chgData name="Matthieu De Mari" userId="dfb708c9-d8dc-439f-9a3b-c772bf4a311c" providerId="ADAL" clId="{D75700DB-1446-486E-9E87-BCC738729AEF}" dt="2023-07-25T02:42:21.424" v="9" actId="20577"/>
        <pc:sldMkLst>
          <pc:docMk/>
          <pc:sldMk cId="3314370689" sldId="256"/>
        </pc:sldMkLst>
      </pc:sldChg>
      <pc:sldChg chg="modSp mod">
        <pc:chgData name="Matthieu De Mari" userId="dfb708c9-d8dc-439f-9a3b-c772bf4a311c" providerId="ADAL" clId="{D75700DB-1446-486E-9E87-BCC738729AEF}" dt="2023-07-25T02:42:40.190" v="26" actId="20577"/>
        <pc:sldMkLst>
          <pc:docMk/>
          <pc:sldMk cId="2865792470" sldId="257"/>
        </pc:sldMkLst>
      </pc:sldChg>
      <pc:sldChg chg="addSp delSp modSp mod">
        <pc:chgData name="Matthieu De Mari" userId="dfb708c9-d8dc-439f-9a3b-c772bf4a311c" providerId="ADAL" clId="{D75700DB-1446-486E-9E87-BCC738729AEF}" dt="2023-07-31T07:47:52.497" v="145" actId="1076"/>
        <pc:sldMkLst>
          <pc:docMk/>
          <pc:sldMk cId="3424655638" sldId="299"/>
        </pc:sldMkLst>
      </pc:sldChg>
      <pc:sldChg chg="addSp delSp modSp mod">
        <pc:chgData name="Matthieu De Mari" userId="dfb708c9-d8dc-439f-9a3b-c772bf4a311c" providerId="ADAL" clId="{D75700DB-1446-486E-9E87-BCC738729AEF}" dt="2023-07-31T07:37:35.804" v="72"/>
        <pc:sldMkLst>
          <pc:docMk/>
          <pc:sldMk cId="471911281" sldId="302"/>
        </pc:sldMkLst>
      </pc:sldChg>
      <pc:sldChg chg="modSp">
        <pc:chgData name="Matthieu De Mari" userId="dfb708c9-d8dc-439f-9a3b-c772bf4a311c" providerId="ADAL" clId="{D75700DB-1446-486E-9E87-BCC738729AEF}" dt="2023-07-27T06:36:08.125" v="53"/>
        <pc:sldMkLst>
          <pc:docMk/>
          <pc:sldMk cId="1602562576" sldId="322"/>
        </pc:sldMkLst>
      </pc:sldChg>
      <pc:sldChg chg="addSp delSp modSp mod">
        <pc:chgData name="Matthieu De Mari" userId="dfb708c9-d8dc-439f-9a3b-c772bf4a311c" providerId="ADAL" clId="{D75700DB-1446-486E-9E87-BCC738729AEF}" dt="2023-07-31T07:37:32.698" v="70" actId="478"/>
        <pc:sldMkLst>
          <pc:docMk/>
          <pc:sldMk cId="2367232871" sldId="359"/>
        </pc:sldMkLst>
      </pc:sldChg>
      <pc:sldChg chg="addSp delSp modSp mod">
        <pc:chgData name="Matthieu De Mari" userId="dfb708c9-d8dc-439f-9a3b-c772bf4a311c" providerId="ADAL" clId="{D75700DB-1446-486E-9E87-BCC738729AEF}" dt="2023-07-27T06:36:22.167" v="58" actId="1076"/>
        <pc:sldMkLst>
          <pc:docMk/>
          <pc:sldMk cId="1301163066" sldId="36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02C633-D211-40C3-887C-3CBAB2660441}" type="datetimeFigureOut">
              <a:rPr lang="en-US" smtClean="0"/>
              <a:t>8/8/2025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32E642-F25B-493E-A2A1-636081A8920E}" type="slidenum">
              <a:rPr lang="en-US" smtClean="0"/>
              <a:t>‹#›</a:t>
            </a:fld>
            <a:endParaRPr lang="en-US"/>
          </a:p>
        </p:txBody>
      </p:sp>
    </p:spTree>
    <p:extLst>
      <p:ext uri="{BB962C8B-B14F-4D97-AF65-F5344CB8AC3E}">
        <p14:creationId xmlns:p14="http://schemas.microsoft.com/office/powerpoint/2010/main" val="758708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23</a:t>
            </a:fld>
            <a:endParaRPr lang="en-US"/>
          </a:p>
        </p:txBody>
      </p:sp>
    </p:spTree>
    <p:extLst>
      <p:ext uri="{BB962C8B-B14F-4D97-AF65-F5344CB8AC3E}">
        <p14:creationId xmlns:p14="http://schemas.microsoft.com/office/powerpoint/2010/main" val="623907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232E642-F25B-493E-A2A1-636081A8920E}" type="slidenum">
              <a:rPr lang="en-US" smtClean="0"/>
              <a:t>30</a:t>
            </a:fld>
            <a:endParaRPr lang="en-US"/>
          </a:p>
        </p:txBody>
      </p:sp>
    </p:spTree>
    <p:extLst>
      <p:ext uri="{BB962C8B-B14F-4D97-AF65-F5344CB8AC3E}">
        <p14:creationId xmlns:p14="http://schemas.microsoft.com/office/powerpoint/2010/main" val="18330055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EC17A-674A-4C3F-BC30-BFBA08ABE4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7F5FC8E-927A-465A-BBB8-B7B92B3C9F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0EB0EA-53CB-4CDA-B75C-3E2C0A58FA73}"/>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D1A7DCCC-6D71-4A4E-AEEE-0B2218F237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45B211-9797-446B-9E37-7716E2D79521}"/>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1909692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671A0-F864-4A74-B2F3-7FBE77203E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3948ACD-F019-4406-9C30-2C5A770161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EEA5E0-D375-4F3F-9AD5-1441B599570E}"/>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145CC4CD-9620-4676-9662-4488320980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A3F1F2-AFC7-4EBE-B003-21CEE11A52D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3444474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7A82569-1D65-4E5C-BD57-29B9DC19CE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1D6F27E-5FB9-4CAB-8A03-0B351C4488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D4FFC07-50E2-48CF-8AA1-5F9484122AC1}"/>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85B95BAE-CED5-43DE-82FA-5CA17A0113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5DCF8A-5E6C-4D03-9E8B-B531C59FD480}"/>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703386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D279-2F57-4FAF-AB35-927128639A8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90AB7B-BDD2-44C6-A0D1-49B2752750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4F15B-13DA-414B-AA9E-312EFCEC113F}"/>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E0640AAF-93D5-4761-BABD-CA5844B680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C15DF0-2325-4507-A975-10BD0ADEB3A4}"/>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42363694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40304-AE73-4302-87CC-24B0F632CD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A06D78E-EC4B-4813-8A1F-F2E52F342B8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7BA979-9BB4-4289-9DB5-99722695EEA8}"/>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0DDD1C4A-4B37-4BBF-8D8D-70C15BECC3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8B3E8-97FD-4D5A-9E7F-094803E195AE}"/>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096329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579A6-32DF-4326-9558-98EBAD6F14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D0E257-587A-4977-8F41-AC11FABE05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8BFC17D-7B18-4463-8AD1-02096A762FE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F1CB84B-1E02-4B58-B40A-9406EB7A383A}"/>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6" name="Footer Placeholder 5">
            <a:extLst>
              <a:ext uri="{FF2B5EF4-FFF2-40B4-BE49-F238E27FC236}">
                <a16:creationId xmlns:a16="http://schemas.microsoft.com/office/drawing/2014/main" id="{1598E644-3B10-48AC-B26F-53BB6C5E50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E4137B-E451-4550-AC5E-FDD5EF4A3DD2}"/>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5905544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F34C46-E763-4454-A55C-4D073D79603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9418599-2549-42D4-AE6A-3AE6303DDC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EF7BEA-1052-47EE-8737-373B5B8A06F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0484B2-0AA6-4BCD-A9C2-F9C52D16B01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28E02-2399-4E06-958B-7F589C23225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92E8A1-B60E-4D34-8808-9610FA62BE4C}"/>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8" name="Footer Placeholder 7">
            <a:extLst>
              <a:ext uri="{FF2B5EF4-FFF2-40B4-BE49-F238E27FC236}">
                <a16:creationId xmlns:a16="http://schemas.microsoft.com/office/drawing/2014/main" id="{D29BA7C6-C3AF-4002-9A64-8ECB2CF957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D379B-4439-4262-993D-E8601E57DE2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6525904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CA69B-B8CF-4606-A5D7-3544652F8D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260713-AF76-4836-9359-28352216B03C}"/>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4" name="Footer Placeholder 3">
            <a:extLst>
              <a:ext uri="{FF2B5EF4-FFF2-40B4-BE49-F238E27FC236}">
                <a16:creationId xmlns:a16="http://schemas.microsoft.com/office/drawing/2014/main" id="{5D876BFC-C6C6-4391-96C0-036E3423CDF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E3CDA8-423E-4EBF-B090-31D689A9DE3D}"/>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816589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B4F8BF8-883B-45CC-977C-3F5DE7B2669A}"/>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3" name="Footer Placeholder 2">
            <a:extLst>
              <a:ext uri="{FF2B5EF4-FFF2-40B4-BE49-F238E27FC236}">
                <a16:creationId xmlns:a16="http://schemas.microsoft.com/office/drawing/2014/main" id="{62F6F30B-59C0-47FD-961E-565406508E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7F4EFC5-04B3-470E-A42E-0A939BE504BF}"/>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814486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EC26F-BC54-47EA-8422-7DDFC0F151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CD9CE83-1B05-4B29-8D3C-E6D85F87F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5788935-BCA0-4009-B1D3-1BA39A4F30B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39C54D-351E-4CB1-A9A9-1F8DA5306924}"/>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6" name="Footer Placeholder 5">
            <a:extLst>
              <a:ext uri="{FF2B5EF4-FFF2-40B4-BE49-F238E27FC236}">
                <a16:creationId xmlns:a16="http://schemas.microsoft.com/office/drawing/2014/main" id="{E1A79FC4-2B2A-4D94-8376-6C57104868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4330FF-9589-4440-AE48-2C69F5A4BF13}"/>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3236657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373B-C9EC-4F6B-A67F-B51B012202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0BBD4C5-42CF-4F3B-BB31-69B2FEE048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ABE619-7DBC-4F48-8E20-C4870284DC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24D82F-3C69-4C72-AC90-41D10B952E06}"/>
              </a:ext>
            </a:extLst>
          </p:cNvPr>
          <p:cNvSpPr>
            <a:spLocks noGrp="1"/>
          </p:cNvSpPr>
          <p:nvPr>
            <p:ph type="dt" sz="half" idx="10"/>
          </p:nvPr>
        </p:nvSpPr>
        <p:spPr/>
        <p:txBody>
          <a:bodyPr/>
          <a:lstStyle/>
          <a:p>
            <a:fld id="{C7435705-BBCA-4556-ACDF-9B1720022F62}" type="datetimeFigureOut">
              <a:rPr lang="en-US" smtClean="0"/>
              <a:t>8/8/2025</a:t>
            </a:fld>
            <a:endParaRPr lang="en-US"/>
          </a:p>
        </p:txBody>
      </p:sp>
      <p:sp>
        <p:nvSpPr>
          <p:cNvPr id="6" name="Footer Placeholder 5">
            <a:extLst>
              <a:ext uri="{FF2B5EF4-FFF2-40B4-BE49-F238E27FC236}">
                <a16:creationId xmlns:a16="http://schemas.microsoft.com/office/drawing/2014/main" id="{9F239B8B-B801-4287-A83C-8B7FBF03F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07A3F8-BBC8-4F62-A0AD-2511EE0A9F06}"/>
              </a:ext>
            </a:extLst>
          </p:cNvPr>
          <p:cNvSpPr>
            <a:spLocks noGrp="1"/>
          </p:cNvSpPr>
          <p:nvPr>
            <p:ph type="sldNum" sz="quarter" idx="12"/>
          </p:nvPr>
        </p:nvSpPr>
        <p:spPr/>
        <p:txBody>
          <a:bodyPr/>
          <a:lstStyle/>
          <a:p>
            <a:fld id="{4BB868E6-E8D9-4E5C-8D88-3A8E4B0621E3}" type="slidenum">
              <a:rPr lang="en-US" smtClean="0"/>
              <a:t>‹#›</a:t>
            </a:fld>
            <a:endParaRPr lang="en-US"/>
          </a:p>
        </p:txBody>
      </p:sp>
    </p:spTree>
    <p:extLst>
      <p:ext uri="{BB962C8B-B14F-4D97-AF65-F5344CB8AC3E}">
        <p14:creationId xmlns:p14="http://schemas.microsoft.com/office/powerpoint/2010/main" val="217826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31D2B0-631C-48D1-9B72-3E71AD3620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03816A-C1DA-4952-B535-751DF23114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3DAE84-914B-4B93-B507-4EDA527FA2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435705-BBCA-4556-ACDF-9B1720022F62}" type="datetimeFigureOut">
              <a:rPr lang="en-US" smtClean="0"/>
              <a:t>8/8/2025</a:t>
            </a:fld>
            <a:endParaRPr lang="en-US"/>
          </a:p>
        </p:txBody>
      </p:sp>
      <p:sp>
        <p:nvSpPr>
          <p:cNvPr id="5" name="Footer Placeholder 4">
            <a:extLst>
              <a:ext uri="{FF2B5EF4-FFF2-40B4-BE49-F238E27FC236}">
                <a16:creationId xmlns:a16="http://schemas.microsoft.com/office/drawing/2014/main" id="{B9CD92ED-88E0-4D42-8630-3B50EDC3B1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2073A48-E58F-431C-822F-923321606F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B868E6-E8D9-4E5C-8D88-3A8E4B0621E3}" type="slidenum">
              <a:rPr lang="en-US" smtClean="0"/>
              <a:t>‹#›</a:t>
            </a:fld>
            <a:endParaRPr lang="en-US"/>
          </a:p>
        </p:txBody>
      </p:sp>
    </p:spTree>
    <p:extLst>
      <p:ext uri="{BB962C8B-B14F-4D97-AF65-F5344CB8AC3E}">
        <p14:creationId xmlns:p14="http://schemas.microsoft.com/office/powerpoint/2010/main" val="8563308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14.sv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3.png"/><Relationship Id="rId5" Type="http://schemas.openxmlformats.org/officeDocument/2006/relationships/tags" Target="../tags/tag6.xml"/><Relationship Id="rId10" Type="http://schemas.openxmlformats.org/officeDocument/2006/relationships/image" Target="../media/image12.svg"/><Relationship Id="rId4" Type="http://schemas.openxmlformats.org/officeDocument/2006/relationships/tags" Target="../tags/tag5.xml"/><Relationship Id="rId9" Type="http://schemas.openxmlformats.org/officeDocument/2006/relationships/image" Target="../media/image11.png"/><Relationship Id="rId14" Type="http://schemas.openxmlformats.org/officeDocument/2006/relationships/image" Target="../media/image16.svg"/></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4.xml"/><Relationship Id="rId4" Type="http://schemas.microsoft.com/office/2007/relationships/hdphoto" Target="../media/hdphoto2.wdp"/></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15.png"/><Relationship Id="rId3" Type="http://schemas.openxmlformats.org/officeDocument/2006/relationships/tags" Target="../tags/tag11.xml"/><Relationship Id="rId7" Type="http://schemas.openxmlformats.org/officeDocument/2006/relationships/tags" Target="../tags/tag15.xml"/><Relationship Id="rId12" Type="http://schemas.openxmlformats.org/officeDocument/2006/relationships/image" Target="../media/image14.sv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13.png"/><Relationship Id="rId5" Type="http://schemas.openxmlformats.org/officeDocument/2006/relationships/tags" Target="../tags/tag13.xml"/><Relationship Id="rId10" Type="http://schemas.openxmlformats.org/officeDocument/2006/relationships/image" Target="../media/image12.svg"/><Relationship Id="rId4" Type="http://schemas.openxmlformats.org/officeDocument/2006/relationships/tags" Target="../tags/tag12.xml"/><Relationship Id="rId9" Type="http://schemas.openxmlformats.org/officeDocument/2006/relationships/image" Target="../media/image11.png"/><Relationship Id="rId14" Type="http://schemas.openxmlformats.org/officeDocument/2006/relationships/image" Target="../media/image16.sv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hyperlink" Target="https://docs.python.org/3/tutorial/datastructures.html"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hyperlink" Target="https://en.wikipedia.org/wiki/RTFM" TargetMode="External"/><Relationship Id="rId1" Type="http://schemas.openxmlformats.org/officeDocument/2006/relationships/slideLayout" Target="../slideLayouts/slideLayout4.xml"/><Relationship Id="rId5" Type="http://schemas.openxmlformats.org/officeDocument/2006/relationships/image" Target="../media/image40.jp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90.png"/><Relationship Id="rId1" Type="http://schemas.openxmlformats.org/officeDocument/2006/relationships/slideLayout" Target="../slideLayouts/slideLayout4.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image" Target="../media/image14.sv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image" Target="../media/image13.png"/><Relationship Id="rId5" Type="http://schemas.openxmlformats.org/officeDocument/2006/relationships/tags" Target="../tags/tag20.xml"/><Relationship Id="rId10" Type="http://schemas.openxmlformats.org/officeDocument/2006/relationships/image" Target="../media/image12.svg"/><Relationship Id="rId4" Type="http://schemas.openxmlformats.org/officeDocument/2006/relationships/tags" Target="../tags/tag19.xml"/><Relationship Id="rId9" Type="http://schemas.openxmlformats.org/officeDocument/2006/relationships/image" Target="../media/image11.png"/><Relationship Id="rId14" Type="http://schemas.openxmlformats.org/officeDocument/2006/relationships/image" Target="../media/image59.svg"/></Relationships>
</file>

<file path=ppt/slides/_rels/slide65.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image" Target="../media/image14.sv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image" Target="../media/image13.png"/><Relationship Id="rId5" Type="http://schemas.openxmlformats.org/officeDocument/2006/relationships/tags" Target="../tags/tag27.xml"/><Relationship Id="rId10" Type="http://schemas.openxmlformats.org/officeDocument/2006/relationships/image" Target="../media/image12.svg"/><Relationship Id="rId4" Type="http://schemas.openxmlformats.org/officeDocument/2006/relationships/tags" Target="../tags/tag26.xml"/><Relationship Id="rId9" Type="http://schemas.openxmlformats.org/officeDocument/2006/relationships/image" Target="../media/image11.png"/><Relationship Id="rId14" Type="http://schemas.openxmlformats.org/officeDocument/2006/relationships/image" Target="../media/image59.svg"/></Relationships>
</file>

<file path=ppt/slides/_rels/slide66.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32.xml"/><Relationship Id="rId7" Type="http://schemas.openxmlformats.org/officeDocument/2006/relationships/tags" Target="../tags/tag36.xml"/><Relationship Id="rId12" Type="http://schemas.openxmlformats.org/officeDocument/2006/relationships/image" Target="../media/image14.sv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11" Type="http://schemas.openxmlformats.org/officeDocument/2006/relationships/image" Target="../media/image13.png"/><Relationship Id="rId5" Type="http://schemas.openxmlformats.org/officeDocument/2006/relationships/tags" Target="../tags/tag34.xml"/><Relationship Id="rId10" Type="http://schemas.openxmlformats.org/officeDocument/2006/relationships/image" Target="../media/image12.svg"/><Relationship Id="rId4" Type="http://schemas.openxmlformats.org/officeDocument/2006/relationships/tags" Target="../tags/tag33.xml"/><Relationship Id="rId9" Type="http://schemas.openxmlformats.org/officeDocument/2006/relationships/image" Target="../media/image11.png"/><Relationship Id="rId14" Type="http://schemas.openxmlformats.org/officeDocument/2006/relationships/image" Target="../media/image59.svg"/></Relationships>
</file>

<file path=ppt/slides/_rels/slide67.xml.rels><?xml version="1.0" encoding="UTF-8" standalone="yes"?>
<Relationships xmlns="http://schemas.openxmlformats.org/package/2006/relationships"><Relationship Id="rId8" Type="http://schemas.openxmlformats.org/officeDocument/2006/relationships/slideLayout" Target="../slideLayouts/slideLayout7.xml"/><Relationship Id="rId13" Type="http://schemas.openxmlformats.org/officeDocument/2006/relationships/image" Target="../media/image58.png"/><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image" Target="../media/image14.sv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image" Target="../media/image13.png"/><Relationship Id="rId5" Type="http://schemas.openxmlformats.org/officeDocument/2006/relationships/tags" Target="../tags/tag41.xml"/><Relationship Id="rId10" Type="http://schemas.openxmlformats.org/officeDocument/2006/relationships/image" Target="../media/image12.svg"/><Relationship Id="rId4" Type="http://schemas.openxmlformats.org/officeDocument/2006/relationships/tags" Target="../tags/tag40.xml"/><Relationship Id="rId9" Type="http://schemas.openxmlformats.org/officeDocument/2006/relationships/image" Target="../media/image11.png"/><Relationship Id="rId14" Type="http://schemas.openxmlformats.org/officeDocument/2006/relationships/image" Target="../media/image59.sv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4800C-4604-46C3-8534-E496416410D8}"/>
              </a:ext>
            </a:extLst>
          </p:cNvPr>
          <p:cNvSpPr>
            <a:spLocks noGrp="1"/>
          </p:cNvSpPr>
          <p:nvPr>
            <p:ph type="ctrTitle"/>
          </p:nvPr>
        </p:nvSpPr>
        <p:spPr>
          <a:xfrm>
            <a:off x="0" y="216310"/>
            <a:ext cx="12192000" cy="3897006"/>
          </a:xfrm>
        </p:spPr>
        <p:txBody>
          <a:bodyPr>
            <a:normAutofit fontScale="90000"/>
          </a:bodyPr>
          <a:lstStyle/>
          <a:p>
            <a:r>
              <a:rPr lang="en-US" dirty="0"/>
              <a:t>A gamified introduction to</a:t>
            </a:r>
            <a:br>
              <a:rPr lang="en-US" dirty="0"/>
            </a:br>
            <a:r>
              <a:rPr lang="en-US" dirty="0"/>
              <a:t>Python Programming</a:t>
            </a:r>
            <a:br>
              <a:rPr lang="en-US" dirty="0"/>
            </a:br>
            <a:br>
              <a:rPr lang="en-US" dirty="0"/>
            </a:br>
            <a:r>
              <a:rPr lang="en-US" dirty="0"/>
              <a:t>Lecture 8</a:t>
            </a:r>
            <a:br>
              <a:rPr lang="en-US" dirty="0"/>
            </a:br>
            <a:r>
              <a:rPr lang="en-US" dirty="0"/>
              <a:t>The list type and its uses</a:t>
            </a:r>
          </a:p>
        </p:txBody>
      </p:sp>
      <p:sp>
        <p:nvSpPr>
          <p:cNvPr id="3" name="Subtitle 2">
            <a:extLst>
              <a:ext uri="{FF2B5EF4-FFF2-40B4-BE49-F238E27FC236}">
                <a16:creationId xmlns:a16="http://schemas.microsoft.com/office/drawing/2014/main" id="{758C5E95-F1FD-4A67-A3DE-8055EE3B66CC}"/>
              </a:ext>
            </a:extLst>
          </p:cNvPr>
          <p:cNvSpPr>
            <a:spLocks noGrp="1"/>
          </p:cNvSpPr>
          <p:nvPr>
            <p:ph type="subTitle" idx="1"/>
          </p:nvPr>
        </p:nvSpPr>
        <p:spPr>
          <a:xfrm>
            <a:off x="1524000" y="4113316"/>
            <a:ext cx="9144000" cy="1655762"/>
          </a:xfrm>
        </p:spPr>
        <p:txBody>
          <a:bodyPr/>
          <a:lstStyle/>
          <a:p>
            <a:r>
              <a:rPr lang="en-US" dirty="0"/>
              <a:t>Matthieu DE MARI – Singapore University of Technology and Design</a:t>
            </a:r>
          </a:p>
        </p:txBody>
      </p:sp>
      <p:pic>
        <p:nvPicPr>
          <p:cNvPr id="4" name="Picture 3" descr="A picture containing drawing&#10;&#10;Description automatically generated">
            <a:extLst>
              <a:ext uri="{FF2B5EF4-FFF2-40B4-BE49-F238E27FC236}">
                <a16:creationId xmlns:a16="http://schemas.microsoft.com/office/drawing/2014/main" id="{9755DB92-2D71-489C-96BD-2993BB4CC9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995521"/>
            <a:ext cx="4443984" cy="1731264"/>
          </a:xfrm>
          <a:prstGeom prst="rect">
            <a:avLst/>
          </a:prstGeom>
        </p:spPr>
      </p:pic>
    </p:spTree>
    <p:extLst>
      <p:ext uri="{BB962C8B-B14F-4D97-AF65-F5344CB8AC3E}">
        <p14:creationId xmlns:p14="http://schemas.microsoft.com/office/powerpoint/2010/main" val="20336127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028C9BA-9998-529E-8686-E8D09AADC8F0}"/>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DF61A6A0-C3D5-798F-3CC6-B89FD35FF783}"/>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39795CF-7AA5-B534-4711-59D16E42018A}"/>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740BBDD0-B3B6-724F-8202-6BE4C1B4C69F}"/>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3EE333F8-3B23-970F-D182-F1E9E794140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2800" b="1">
                <a:solidFill>
                  <a:srgbClr val="5B5B5B"/>
                </a:solidFill>
              </a:rPr>
              <a:t>Which one of the statements below allows to display all the elements of a list my_list, in reverse order?</a:t>
            </a:r>
          </a:p>
        </p:txBody>
      </p:sp>
      <p:sp>
        <p:nvSpPr>
          <p:cNvPr id="10" name="Rectangle 9">
            <a:extLst>
              <a:ext uri="{FF2B5EF4-FFF2-40B4-BE49-F238E27FC236}">
                <a16:creationId xmlns:a16="http://schemas.microsoft.com/office/drawing/2014/main" id="{5256FC72-55FB-65BD-8CDB-EA5165C574CF}"/>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914723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D868DB-E85E-4401-97D0-C7DF4F3593A2}"/>
              </a:ext>
            </a:extLst>
          </p:cNvPr>
          <p:cNvSpPr>
            <a:spLocks noGrp="1"/>
          </p:cNvSpPr>
          <p:nvPr>
            <p:ph type="title"/>
          </p:nvPr>
        </p:nvSpPr>
        <p:spPr/>
        <p:txBody>
          <a:bodyPr/>
          <a:lstStyle/>
          <a:p>
            <a:r>
              <a:rPr lang="en-US" dirty="0"/>
              <a:t>Slicing a list</a:t>
            </a:r>
            <a:endParaRPr lang="en-GB" dirty="0"/>
          </a:p>
        </p:txBody>
      </p:sp>
      <p:pic>
        <p:nvPicPr>
          <p:cNvPr id="10" name="Picture 9">
            <a:extLst>
              <a:ext uri="{FF2B5EF4-FFF2-40B4-BE49-F238E27FC236}">
                <a16:creationId xmlns:a16="http://schemas.microsoft.com/office/drawing/2014/main" id="{C331609F-F524-4124-89C3-CA8DF038F6D7}"/>
              </a:ext>
            </a:extLst>
          </p:cNvPr>
          <p:cNvPicPr>
            <a:picLocks noChangeAspect="1"/>
          </p:cNvPicPr>
          <p:nvPr/>
        </p:nvPicPr>
        <p:blipFill rotWithShape="1">
          <a:blip r:embed="rId2"/>
          <a:srcRect l="10321" t="27487" r="75769" b="34974"/>
          <a:stretch/>
        </p:blipFill>
        <p:spPr>
          <a:xfrm>
            <a:off x="2958123" y="1494187"/>
            <a:ext cx="6275753" cy="5292456"/>
          </a:xfrm>
          <a:prstGeom prst="rect">
            <a:avLst/>
          </a:prstGeom>
        </p:spPr>
      </p:pic>
    </p:spTree>
    <p:extLst>
      <p:ext uri="{BB962C8B-B14F-4D97-AF65-F5344CB8AC3E}">
        <p14:creationId xmlns:p14="http://schemas.microsoft.com/office/powerpoint/2010/main" val="26193448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consider a standard, shuffled deck of cards, defined as a list.</a:t>
            </a:r>
          </a:p>
          <a:p>
            <a:endParaRPr lang="en-US" dirty="0"/>
          </a:p>
          <a:p>
            <a:endParaRPr lang="en-US" dirty="0"/>
          </a:p>
          <a:p>
            <a:endParaRPr lang="en-US" dirty="0"/>
          </a:p>
          <a:p>
            <a:endParaRPr lang="en-US" dirty="0"/>
          </a:p>
          <a:p>
            <a:endParaRPr lang="en-US" dirty="0"/>
          </a:p>
          <a:p>
            <a:endParaRPr lang="en-US" dirty="0"/>
          </a:p>
          <a:p>
            <a:r>
              <a:rPr lang="en-US" dirty="0"/>
              <a:t>In this activity, we will distribute the cards between several players.</a:t>
            </a:r>
          </a:p>
        </p:txBody>
      </p:sp>
      <p:pic>
        <p:nvPicPr>
          <p:cNvPr id="6" name="Picture 5">
            <a:extLst>
              <a:ext uri="{FF2B5EF4-FFF2-40B4-BE49-F238E27FC236}">
                <a16:creationId xmlns:a16="http://schemas.microsoft.com/office/drawing/2014/main" id="{0D2569C6-9576-47FC-B715-1032AA95060B}"/>
              </a:ext>
            </a:extLst>
          </p:cNvPr>
          <p:cNvPicPr>
            <a:picLocks noChangeAspect="1"/>
          </p:cNvPicPr>
          <p:nvPr/>
        </p:nvPicPr>
        <p:blipFill rotWithShape="1">
          <a:blip r:embed="rId2"/>
          <a:srcRect l="11474" t="28923" r="60513" b="52205"/>
          <a:stretch/>
        </p:blipFill>
        <p:spPr>
          <a:xfrm>
            <a:off x="427887" y="2407137"/>
            <a:ext cx="11545274" cy="2430586"/>
          </a:xfrm>
          <a:prstGeom prst="rect">
            <a:avLst/>
          </a:prstGeom>
        </p:spPr>
      </p:pic>
    </p:spTree>
    <p:extLst>
      <p:ext uri="{BB962C8B-B14F-4D97-AF65-F5344CB8AC3E}">
        <p14:creationId xmlns:p14="http://schemas.microsoft.com/office/powerpoint/2010/main" val="2204024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p:txBody>
              <a:bodyPr>
                <a:normAutofit/>
              </a:bodyPr>
              <a:lstStyle/>
              <a:p>
                <a:r>
                  <a:rPr lang="en-US" dirty="0"/>
                  <a:t>Let us now consider that we have </a:t>
                </a:r>
                <a14:m>
                  <m:oMath xmlns:m="http://schemas.openxmlformats.org/officeDocument/2006/math">
                    <m:r>
                      <a:rPr lang="en-US" b="1" i="1" dirty="0" smtClean="0">
                        <a:latin typeface="Cambria Math" panose="02040503050406030204" pitchFamily="18" charset="0"/>
                      </a:rPr>
                      <m:t>𝒏</m:t>
                    </m:r>
                  </m:oMath>
                </a14:m>
                <a:r>
                  <a:rPr lang="en-US" dirty="0"/>
                  <a:t> </a:t>
                </a:r>
                <a:r>
                  <a:rPr lang="en-US" b="1" dirty="0"/>
                  <a:t>players</a:t>
                </a:r>
                <a:r>
                  <a:rPr lang="en-US" dirty="0"/>
                  <a:t>.</a:t>
                </a:r>
              </a:p>
              <a:p>
                <a:pPr marL="457200" lvl="1" indent="0">
                  <a:buNone/>
                </a:pPr>
                <a:r>
                  <a:rPr lang="en-US" dirty="0"/>
                  <a:t>- The players are referred to as </a:t>
                </a:r>
                <a:r>
                  <a:rPr lang="en-US" b="1" dirty="0"/>
                  <a:t>player 0</a:t>
                </a:r>
                <a:r>
                  <a:rPr lang="en-US" dirty="0"/>
                  <a:t>, </a:t>
                </a:r>
                <a:r>
                  <a:rPr lang="en-US" b="1" dirty="0"/>
                  <a:t>player 1</a:t>
                </a:r>
                <a:r>
                  <a:rPr lang="en-US" dirty="0"/>
                  <a:t>, ..., </a:t>
                </a:r>
                <a:r>
                  <a:rPr lang="en-US" b="1" dirty="0"/>
                  <a:t>player (n-1).</a:t>
                </a:r>
              </a:p>
              <a:p>
                <a:pPr marL="457200" lvl="1" indent="0">
                  <a:buNone/>
                </a:pPr>
                <a:r>
                  <a:rPr lang="en-US" dirty="0"/>
                  <a:t>- Players are seating around a table in a </a:t>
                </a:r>
                <a:r>
                  <a:rPr lang="en-US" b="1" dirty="0"/>
                  <a:t>clockwise</a:t>
                </a:r>
                <a:r>
                  <a:rPr lang="en-US" dirty="0"/>
                  <a:t> manner: player 1 is seating on the left of player 0, player 2 is seating on the left of player 1, etc.</a:t>
                </a:r>
              </a:p>
            </p:txBody>
          </p:sp>
        </mc:Choice>
        <mc:Fallback xmlns="">
          <p:sp>
            <p:nvSpPr>
              <p:cNvPr id="5" name="Content Placeholder 4">
                <a:extLst>
                  <a:ext uri="{FF2B5EF4-FFF2-40B4-BE49-F238E27FC236}">
                    <a16:creationId xmlns:a16="http://schemas.microsoft.com/office/drawing/2014/main" id="{D235069C-AD4A-440E-8779-7687928C9ADE}"/>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GB">
                    <a:noFill/>
                  </a:rPr>
                  <a:t> </a:t>
                </a:r>
              </a:p>
            </p:txBody>
          </p:sp>
        </mc:Fallback>
      </mc:AlternateContent>
      <p:pic>
        <p:nvPicPr>
          <p:cNvPr id="4" name="Picture 3" descr="A picture containing game&#10;&#10;Description automatically generated">
            <a:extLst>
              <a:ext uri="{FF2B5EF4-FFF2-40B4-BE49-F238E27FC236}">
                <a16:creationId xmlns:a16="http://schemas.microsoft.com/office/drawing/2014/main" id="{C23AC999-BDCF-4B3B-936C-A23CB4211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3323" y="3592163"/>
            <a:ext cx="4345354" cy="3105118"/>
          </a:xfrm>
          <a:prstGeom prst="rect">
            <a:avLst/>
          </a:prstGeom>
        </p:spPr>
      </p:pic>
      <p:sp>
        <p:nvSpPr>
          <p:cNvPr id="3" name="TextBox 2">
            <a:extLst>
              <a:ext uri="{FF2B5EF4-FFF2-40B4-BE49-F238E27FC236}">
                <a16:creationId xmlns:a16="http://schemas.microsoft.com/office/drawing/2014/main" id="{2BE9F540-28B7-42AD-8063-D5A0A330CD5F}"/>
              </a:ext>
            </a:extLst>
          </p:cNvPr>
          <p:cNvSpPr txBox="1"/>
          <p:nvPr/>
        </p:nvSpPr>
        <p:spPr>
          <a:xfrm>
            <a:off x="4005384" y="5807631"/>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0</a:t>
            </a:r>
            <a:endParaRPr lang="en-GB" sz="2800" b="1" dirty="0">
              <a:ln w="22225">
                <a:solidFill>
                  <a:schemeClr val="tx1"/>
                </a:solidFill>
                <a:prstDash val="solid"/>
              </a:ln>
              <a:solidFill>
                <a:srgbClr val="00B050"/>
              </a:solidFill>
            </a:endParaRPr>
          </a:p>
        </p:txBody>
      </p:sp>
      <p:sp>
        <p:nvSpPr>
          <p:cNvPr id="7" name="TextBox 6">
            <a:extLst>
              <a:ext uri="{FF2B5EF4-FFF2-40B4-BE49-F238E27FC236}">
                <a16:creationId xmlns:a16="http://schemas.microsoft.com/office/drawing/2014/main" id="{583B697B-1E16-4631-85A2-0F695453B744}"/>
              </a:ext>
            </a:extLst>
          </p:cNvPr>
          <p:cNvSpPr txBox="1"/>
          <p:nvPr/>
        </p:nvSpPr>
        <p:spPr>
          <a:xfrm>
            <a:off x="4462584" y="4139532"/>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1</a:t>
            </a:r>
            <a:endParaRPr lang="en-GB" sz="2800" b="1" dirty="0">
              <a:ln w="22225">
                <a:solidFill>
                  <a:schemeClr val="tx1"/>
                </a:solidFill>
                <a:prstDash val="solid"/>
              </a:ln>
              <a:solidFill>
                <a:srgbClr val="00B050"/>
              </a:solidFill>
            </a:endParaRPr>
          </a:p>
        </p:txBody>
      </p:sp>
      <p:sp>
        <p:nvSpPr>
          <p:cNvPr id="8" name="TextBox 7">
            <a:extLst>
              <a:ext uri="{FF2B5EF4-FFF2-40B4-BE49-F238E27FC236}">
                <a16:creationId xmlns:a16="http://schemas.microsoft.com/office/drawing/2014/main" id="{052E6E52-4FD2-41EA-AE70-F25227D9B782}"/>
              </a:ext>
            </a:extLst>
          </p:cNvPr>
          <p:cNvSpPr txBox="1"/>
          <p:nvPr/>
        </p:nvSpPr>
        <p:spPr>
          <a:xfrm>
            <a:off x="7026031" y="4318387"/>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2</a:t>
            </a:r>
            <a:endParaRPr lang="en-GB" sz="2800" b="1" dirty="0">
              <a:ln w="22225">
                <a:solidFill>
                  <a:schemeClr val="tx1"/>
                </a:solidFill>
                <a:prstDash val="solid"/>
              </a:ln>
              <a:solidFill>
                <a:srgbClr val="00B050"/>
              </a:solidFill>
            </a:endParaRPr>
          </a:p>
        </p:txBody>
      </p:sp>
      <p:sp>
        <p:nvSpPr>
          <p:cNvPr id="9" name="TextBox 8">
            <a:extLst>
              <a:ext uri="{FF2B5EF4-FFF2-40B4-BE49-F238E27FC236}">
                <a16:creationId xmlns:a16="http://schemas.microsoft.com/office/drawing/2014/main" id="{739A568D-3B3B-4D3D-BAB6-9E0850C53726}"/>
              </a:ext>
            </a:extLst>
          </p:cNvPr>
          <p:cNvSpPr txBox="1"/>
          <p:nvPr/>
        </p:nvSpPr>
        <p:spPr>
          <a:xfrm>
            <a:off x="7026031" y="6091050"/>
            <a:ext cx="914400" cy="523220"/>
          </a:xfrm>
          <a:prstGeom prst="rect">
            <a:avLst/>
          </a:prstGeom>
          <a:noFill/>
        </p:spPr>
        <p:txBody>
          <a:bodyPr wrap="square" rtlCol="0">
            <a:spAutoFit/>
          </a:bodyPr>
          <a:lstStyle/>
          <a:p>
            <a:r>
              <a:rPr lang="en-US" sz="2800" b="1" dirty="0">
                <a:ln w="22225">
                  <a:solidFill>
                    <a:schemeClr val="tx1"/>
                  </a:solidFill>
                  <a:prstDash val="solid"/>
                </a:ln>
                <a:solidFill>
                  <a:srgbClr val="00B050"/>
                </a:solidFill>
              </a:rPr>
              <a:t>3</a:t>
            </a:r>
            <a:endParaRPr lang="en-GB" sz="2800" b="1" dirty="0">
              <a:ln w="22225">
                <a:solidFill>
                  <a:schemeClr val="tx1"/>
                </a:solidFill>
                <a:prstDash val="solid"/>
              </a:ln>
              <a:solidFill>
                <a:srgbClr val="00B050"/>
              </a:solidFill>
            </a:endParaRPr>
          </a:p>
        </p:txBody>
      </p:sp>
    </p:spTree>
    <p:extLst>
      <p:ext uri="{BB962C8B-B14F-4D97-AF65-F5344CB8AC3E}">
        <p14:creationId xmlns:p14="http://schemas.microsoft.com/office/powerpoint/2010/main" val="20119074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199" y="1825624"/>
            <a:ext cx="10736385" cy="5032375"/>
          </a:xfrm>
        </p:spPr>
        <p:txBody>
          <a:bodyPr>
            <a:normAutofit/>
          </a:bodyPr>
          <a:lstStyle/>
          <a:p>
            <a:pPr marL="0" indent="0">
              <a:buNone/>
            </a:pPr>
            <a:r>
              <a:rPr lang="en-US" dirty="0"/>
              <a:t>Write a function </a:t>
            </a:r>
            <a:r>
              <a:rPr lang="en-US" b="1" dirty="0" err="1"/>
              <a:t>distribute_cards</a:t>
            </a:r>
            <a:r>
              <a:rPr lang="en-US" b="1" dirty="0"/>
              <a:t>(), </a:t>
            </a:r>
            <a:r>
              <a:rPr lang="en-US" dirty="0"/>
              <a:t>which</a:t>
            </a:r>
          </a:p>
          <a:p>
            <a:pPr marL="0" indent="0">
              <a:buNone/>
            </a:pPr>
            <a:r>
              <a:rPr lang="en-US" dirty="0"/>
              <a:t>- </a:t>
            </a:r>
            <a:r>
              <a:rPr lang="en-US" b="1" dirty="0"/>
              <a:t>receives</a:t>
            </a:r>
            <a:r>
              <a:rPr lang="en-US" dirty="0"/>
              <a:t> a shuffled deck of cards, </a:t>
            </a:r>
            <a:r>
              <a:rPr lang="en-US" b="1" dirty="0" err="1"/>
              <a:t>cards_deck</a:t>
            </a:r>
            <a:r>
              <a:rPr lang="en-US" dirty="0"/>
              <a:t>, as its first input parameter,</a:t>
            </a:r>
          </a:p>
          <a:p>
            <a:pPr marL="0" indent="0">
              <a:buNone/>
            </a:pPr>
            <a:r>
              <a:rPr lang="en-US" dirty="0"/>
              <a:t>- </a:t>
            </a:r>
            <a:r>
              <a:rPr lang="en-US" b="1" dirty="0"/>
              <a:t>receives</a:t>
            </a:r>
            <a:r>
              <a:rPr lang="en-US" dirty="0"/>
              <a:t> a number of players seating at the table, </a:t>
            </a:r>
            <a:r>
              <a:rPr lang="en-US" b="1" dirty="0" err="1"/>
              <a:t>players_number</a:t>
            </a:r>
            <a:r>
              <a:rPr lang="en-US" dirty="0"/>
              <a:t>, as its second input parameter,</a:t>
            </a:r>
          </a:p>
          <a:p>
            <a:pPr marL="0" indent="0">
              <a:buNone/>
            </a:pPr>
            <a:r>
              <a:rPr lang="en-US" dirty="0"/>
              <a:t>- </a:t>
            </a:r>
            <a:r>
              <a:rPr lang="en-US" b="1" dirty="0"/>
              <a:t>receives</a:t>
            </a:r>
            <a:r>
              <a:rPr lang="en-US" dirty="0"/>
              <a:t> an integer </a:t>
            </a:r>
            <a:r>
              <a:rPr lang="en-US" b="1" dirty="0" err="1"/>
              <a:t>player_index</a:t>
            </a:r>
            <a:r>
              <a:rPr lang="en-US" dirty="0"/>
              <a:t>, with value in [0, </a:t>
            </a:r>
            <a:r>
              <a:rPr lang="en-US" dirty="0" err="1"/>
              <a:t>players_number</a:t>
            </a:r>
            <a:r>
              <a:rPr lang="en-US" dirty="0"/>
              <a:t> - 1], as its third input parameter. This corresponds to a specific player sitting at the table.</a:t>
            </a:r>
          </a:p>
          <a:p>
            <a:pPr marL="0" indent="0">
              <a:buNone/>
            </a:pPr>
            <a:r>
              <a:rPr lang="en-US" dirty="0"/>
              <a:t>- </a:t>
            </a:r>
            <a:r>
              <a:rPr lang="en-US" b="1" dirty="0"/>
              <a:t>receives</a:t>
            </a:r>
            <a:r>
              <a:rPr lang="en-US" dirty="0"/>
              <a:t> an integer </a:t>
            </a:r>
            <a:r>
              <a:rPr lang="en-US" b="1" dirty="0" err="1"/>
              <a:t>start_from</a:t>
            </a:r>
            <a:r>
              <a:rPr lang="en-US" dirty="0"/>
              <a:t>, with value in [0, </a:t>
            </a:r>
            <a:r>
              <a:rPr lang="en-US" dirty="0" err="1"/>
              <a:t>players_number</a:t>
            </a:r>
            <a:r>
              <a:rPr lang="en-US" dirty="0"/>
              <a:t> - 1], as its fourth input parameter. This value corresponds to the first player to receive a card.</a:t>
            </a:r>
          </a:p>
        </p:txBody>
      </p:sp>
    </p:spTree>
    <p:extLst>
      <p:ext uri="{BB962C8B-B14F-4D97-AF65-F5344CB8AC3E}">
        <p14:creationId xmlns:p14="http://schemas.microsoft.com/office/powerpoint/2010/main" val="11964205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FC58B-6350-4BDF-A86B-F3A0F33060F9}"/>
              </a:ext>
            </a:extLst>
          </p:cNvPr>
          <p:cNvSpPr>
            <a:spLocks noGrp="1"/>
          </p:cNvSpPr>
          <p:nvPr>
            <p:ph type="title"/>
          </p:nvPr>
        </p:nvSpPr>
        <p:spPr/>
        <p:txBody>
          <a:bodyPr/>
          <a:lstStyle/>
          <a:p>
            <a:r>
              <a:rPr lang="en-US" dirty="0"/>
              <a:t>Activity 1 - Distributing a deck of cards</a:t>
            </a:r>
            <a:endParaRPr lang="en-GB" dirty="0"/>
          </a:p>
        </p:txBody>
      </p:sp>
      <p:sp>
        <p:nvSpPr>
          <p:cNvPr id="5" name="Content Placeholder 4">
            <a:extLst>
              <a:ext uri="{FF2B5EF4-FFF2-40B4-BE49-F238E27FC236}">
                <a16:creationId xmlns:a16="http://schemas.microsoft.com/office/drawing/2014/main" id="{D235069C-AD4A-440E-8779-7687928C9ADE}"/>
              </a:ext>
            </a:extLst>
          </p:cNvPr>
          <p:cNvSpPr>
            <a:spLocks noGrp="1"/>
          </p:cNvSpPr>
          <p:nvPr>
            <p:ph idx="1"/>
          </p:nvPr>
        </p:nvSpPr>
        <p:spPr>
          <a:xfrm>
            <a:off x="838200" y="1825624"/>
            <a:ext cx="10515600" cy="5032375"/>
          </a:xfrm>
        </p:spPr>
        <p:txBody>
          <a:bodyPr>
            <a:normAutofit/>
          </a:bodyPr>
          <a:lstStyle/>
          <a:p>
            <a:pPr marL="0" indent="0">
              <a:buNone/>
            </a:pPr>
            <a:r>
              <a:rPr lang="en-US" dirty="0"/>
              <a:t>The function </a:t>
            </a:r>
            <a:r>
              <a:rPr lang="en-US" b="1" dirty="0" err="1"/>
              <a:t>distribute_cards</a:t>
            </a:r>
            <a:r>
              <a:rPr lang="en-US" b="1" dirty="0"/>
              <a:t>() </a:t>
            </a:r>
            <a:r>
              <a:rPr lang="en-US" dirty="0"/>
              <a:t>then </a:t>
            </a:r>
          </a:p>
          <a:p>
            <a:pPr marL="0" indent="0">
              <a:buNone/>
            </a:pPr>
            <a:r>
              <a:rPr lang="en-US" dirty="0"/>
              <a:t>- </a:t>
            </a:r>
            <a:r>
              <a:rPr lang="en-US" b="1" dirty="0"/>
              <a:t>distributes</a:t>
            </a:r>
            <a:r>
              <a:rPr lang="en-US" dirty="0"/>
              <a:t> </a:t>
            </a:r>
            <a:r>
              <a:rPr lang="en-US" b="1" dirty="0"/>
              <a:t>all cards </a:t>
            </a:r>
            <a:r>
              <a:rPr lang="en-US" dirty="0"/>
              <a:t>in the deck, </a:t>
            </a:r>
            <a:r>
              <a:rPr lang="en-US" b="1" dirty="0"/>
              <a:t>one card at a time</a:t>
            </a:r>
            <a:r>
              <a:rPr lang="en-US" dirty="0"/>
              <a:t>, in </a:t>
            </a:r>
            <a:r>
              <a:rPr lang="en-US" b="1" dirty="0"/>
              <a:t>clockwise</a:t>
            </a:r>
            <a:r>
              <a:rPr lang="en-US" dirty="0"/>
              <a:t> </a:t>
            </a:r>
            <a:r>
              <a:rPr lang="en-US" b="1" dirty="0"/>
              <a:t>order</a:t>
            </a:r>
            <a:r>
              <a:rPr lang="en-US" dirty="0"/>
              <a:t>, between all players,</a:t>
            </a:r>
          </a:p>
          <a:p>
            <a:pPr marL="0" indent="0">
              <a:buNone/>
            </a:pPr>
            <a:r>
              <a:rPr lang="en-US" dirty="0"/>
              <a:t>- </a:t>
            </a:r>
            <a:r>
              <a:rPr lang="en-US" b="1" dirty="0"/>
              <a:t>starting from the player </a:t>
            </a:r>
            <a:r>
              <a:rPr lang="en-US" dirty="0"/>
              <a:t>with</a:t>
            </a:r>
            <a:r>
              <a:rPr lang="en-US" b="1" dirty="0"/>
              <a:t> </a:t>
            </a:r>
            <a:r>
              <a:rPr lang="en-US" dirty="0"/>
              <a:t>index</a:t>
            </a:r>
            <a:r>
              <a:rPr lang="en-US" b="1" dirty="0"/>
              <a:t> </a:t>
            </a:r>
            <a:r>
              <a:rPr lang="en-US" b="1" dirty="0" err="1"/>
              <a:t>start_from</a:t>
            </a:r>
            <a:r>
              <a:rPr lang="en-US" dirty="0"/>
              <a:t>.</a:t>
            </a:r>
          </a:p>
          <a:p>
            <a:pPr marL="0" indent="0">
              <a:buNone/>
            </a:pPr>
            <a:r>
              <a:rPr lang="en-US" dirty="0"/>
              <a:t>- It is ok if some players have one more card than other players (for instance, if the number of cards is not divisible by number of players)</a:t>
            </a:r>
          </a:p>
          <a:p>
            <a:pPr marL="0" indent="0">
              <a:buNone/>
            </a:pPr>
            <a:endParaRPr lang="en-US" dirty="0"/>
          </a:p>
          <a:p>
            <a:pPr marL="0" indent="0">
              <a:buNone/>
            </a:pPr>
            <a:r>
              <a:rPr lang="en-US" dirty="0"/>
              <a:t>The function </a:t>
            </a:r>
            <a:r>
              <a:rPr lang="en-US" b="1" dirty="0" err="1"/>
              <a:t>distribute_cards</a:t>
            </a:r>
            <a:r>
              <a:rPr lang="en-US" b="1" dirty="0"/>
              <a:t>() </a:t>
            </a:r>
            <a:r>
              <a:rPr lang="en-US" dirty="0"/>
              <a:t>returns a list of cards, </a:t>
            </a:r>
            <a:r>
              <a:rPr lang="en-US" b="1" dirty="0" err="1"/>
              <a:t>player_hand</a:t>
            </a:r>
            <a:r>
              <a:rPr lang="en-US" dirty="0"/>
              <a:t>, corresponding to the </a:t>
            </a:r>
            <a:r>
              <a:rPr lang="en-US" b="1" dirty="0"/>
              <a:t>hand</a:t>
            </a:r>
            <a:r>
              <a:rPr lang="en-US" dirty="0"/>
              <a:t> of player with index </a:t>
            </a:r>
            <a:r>
              <a:rPr lang="en-US" b="1" dirty="0" err="1"/>
              <a:t>player_index</a:t>
            </a:r>
            <a:r>
              <a:rPr lang="en-US" dirty="0"/>
              <a:t>, after we are done distributing the cards. Find a smart </a:t>
            </a:r>
            <a:r>
              <a:rPr lang="en-US" b="1" u="sng" dirty="0">
                <a:solidFill>
                  <a:srgbClr val="7030A0"/>
                </a:solidFill>
              </a:rPr>
              <a:t>slicing</a:t>
            </a:r>
            <a:r>
              <a:rPr lang="en-US" b="1" dirty="0">
                <a:solidFill>
                  <a:srgbClr val="7030A0"/>
                </a:solidFill>
              </a:rPr>
              <a:t> </a:t>
            </a:r>
            <a:r>
              <a:rPr lang="en-US" dirty="0"/>
              <a:t>for the deck!</a:t>
            </a:r>
          </a:p>
        </p:txBody>
      </p:sp>
    </p:spTree>
    <p:extLst>
      <p:ext uri="{BB962C8B-B14F-4D97-AF65-F5344CB8AC3E}">
        <p14:creationId xmlns:p14="http://schemas.microsoft.com/office/powerpoint/2010/main" val="7679219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199" y="1825625"/>
            <a:ext cx="5672015" cy="4351338"/>
          </a:xfrm>
        </p:spPr>
        <p:txBody>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a:pPr>
            <a:r>
              <a:rPr lang="en-US" dirty="0"/>
              <a:t>The “</a:t>
            </a:r>
            <a:r>
              <a:rPr lang="en-US" b="1" dirty="0">
                <a:solidFill>
                  <a:srgbClr val="00B050"/>
                </a:solidFill>
              </a:rPr>
              <a:t>for</a:t>
            </a:r>
            <a:r>
              <a:rPr lang="en-US" dirty="0"/>
              <a:t> </a:t>
            </a:r>
            <a:r>
              <a:rPr lang="en-US" b="1" dirty="0"/>
              <a:t>element</a:t>
            </a:r>
            <a:r>
              <a:rPr lang="en-US" dirty="0"/>
              <a:t> </a:t>
            </a:r>
            <a:r>
              <a:rPr lang="en-US" b="1" dirty="0">
                <a:solidFill>
                  <a:srgbClr val="00B050"/>
                </a:solidFill>
              </a:rPr>
              <a:t>in</a:t>
            </a:r>
            <a:r>
              <a:rPr lang="en-US" dirty="0"/>
              <a:t> </a:t>
            </a:r>
            <a:r>
              <a:rPr lang="en-US" b="1" dirty="0"/>
              <a:t>list:</a:t>
            </a:r>
            <a:r>
              <a:rPr lang="en-US" dirty="0"/>
              <a:t>” approach is commonly referred to as traversing a list </a:t>
            </a:r>
            <a:r>
              <a:rPr lang="en-US" b="1" dirty="0"/>
              <a:t>element-wise</a:t>
            </a:r>
            <a:r>
              <a:rPr lang="en-US" dirty="0"/>
              <a:t>.</a:t>
            </a:r>
            <a:endParaRPr lang="en-GB" dirty="0"/>
          </a:p>
        </p:txBody>
      </p:sp>
      <p:pic>
        <p:nvPicPr>
          <p:cNvPr id="5" name="Picture 4">
            <a:extLst>
              <a:ext uri="{FF2B5EF4-FFF2-40B4-BE49-F238E27FC236}">
                <a16:creationId xmlns:a16="http://schemas.microsoft.com/office/drawing/2014/main" id="{560F3DF0-E65C-494E-8686-D8F491CA599C}"/>
              </a:ext>
            </a:extLst>
          </p:cNvPr>
          <p:cNvPicPr>
            <a:picLocks noChangeAspect="1"/>
          </p:cNvPicPr>
          <p:nvPr/>
        </p:nvPicPr>
        <p:blipFill rotWithShape="1">
          <a:blip r:embed="rId2"/>
          <a:srcRect l="10321" t="22154" r="81090" b="42154"/>
          <a:stretch/>
        </p:blipFill>
        <p:spPr>
          <a:xfrm>
            <a:off x="7604367" y="1430214"/>
            <a:ext cx="4048371" cy="5256839"/>
          </a:xfrm>
          <a:prstGeom prst="rect">
            <a:avLst/>
          </a:prstGeom>
        </p:spPr>
      </p:pic>
    </p:spTree>
    <p:extLst>
      <p:ext uri="{BB962C8B-B14F-4D97-AF65-F5344CB8AC3E}">
        <p14:creationId xmlns:p14="http://schemas.microsoft.com/office/powerpoint/2010/main" val="31757173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2"/>
            </a:pPr>
            <a:r>
              <a:rPr lang="en-US" dirty="0"/>
              <a:t>The “</a:t>
            </a:r>
            <a:r>
              <a:rPr lang="en-US" b="1" dirty="0">
                <a:solidFill>
                  <a:srgbClr val="00B050"/>
                </a:solidFill>
              </a:rPr>
              <a:t>for</a:t>
            </a:r>
            <a:r>
              <a:rPr lang="en-US" dirty="0"/>
              <a:t> </a:t>
            </a:r>
            <a:r>
              <a:rPr lang="en-US" b="1" dirty="0"/>
              <a:t>index</a:t>
            </a:r>
            <a:r>
              <a:rPr lang="en-US" dirty="0"/>
              <a:t> </a:t>
            </a:r>
            <a:r>
              <a:rPr lang="en-US" b="1" dirty="0">
                <a:solidFill>
                  <a:srgbClr val="00B050"/>
                </a:solidFill>
              </a:rPr>
              <a:t>in</a:t>
            </a:r>
            <a:r>
              <a:rPr lang="en-US" dirty="0"/>
              <a:t> </a:t>
            </a:r>
            <a:r>
              <a:rPr lang="en-US" b="1" dirty="0">
                <a:solidFill>
                  <a:srgbClr val="00B050"/>
                </a:solidFill>
              </a:rPr>
              <a:t>range</a:t>
            </a:r>
            <a:r>
              <a:rPr lang="en-US" b="1" dirty="0"/>
              <a:t>(</a:t>
            </a:r>
            <a:r>
              <a:rPr lang="en-US" b="1" dirty="0" err="1">
                <a:solidFill>
                  <a:srgbClr val="00B050"/>
                </a:solidFill>
              </a:rPr>
              <a:t>len</a:t>
            </a:r>
            <a:r>
              <a:rPr lang="en-US" b="1" dirty="0"/>
              <a:t>(list)):</a:t>
            </a:r>
            <a:r>
              <a:rPr lang="en-US" dirty="0"/>
              <a:t>”</a:t>
            </a:r>
            <a:br>
              <a:rPr lang="en-US" dirty="0"/>
            </a:br>
            <a:r>
              <a:rPr lang="en-US" dirty="0"/>
              <a:t>approach is commonly referred to as traversing a list </a:t>
            </a:r>
            <a:r>
              <a:rPr lang="en-US" b="1" dirty="0"/>
              <a:t>index-wise</a:t>
            </a:r>
            <a:r>
              <a:rPr lang="en-US" dirty="0"/>
              <a:t>.</a:t>
            </a:r>
            <a:endParaRPr lang="en-GB" dirty="0"/>
          </a:p>
        </p:txBody>
      </p:sp>
      <p:pic>
        <p:nvPicPr>
          <p:cNvPr id="7" name="Picture 6">
            <a:extLst>
              <a:ext uri="{FF2B5EF4-FFF2-40B4-BE49-F238E27FC236}">
                <a16:creationId xmlns:a16="http://schemas.microsoft.com/office/drawing/2014/main" id="{74C4189F-A943-44C3-96F0-51ABCF69384D}"/>
              </a:ext>
            </a:extLst>
          </p:cNvPr>
          <p:cNvPicPr>
            <a:picLocks noChangeAspect="1"/>
          </p:cNvPicPr>
          <p:nvPr/>
        </p:nvPicPr>
        <p:blipFill rotWithShape="1">
          <a:blip r:embed="rId2"/>
          <a:srcRect l="10385" t="24411" r="79551" b="48923"/>
          <a:stretch/>
        </p:blipFill>
        <p:spPr>
          <a:xfrm>
            <a:off x="6815015" y="1620349"/>
            <a:ext cx="5255075" cy="4351338"/>
          </a:xfrm>
          <a:prstGeom prst="rect">
            <a:avLst/>
          </a:prstGeom>
        </p:spPr>
      </p:pic>
    </p:spTree>
    <p:extLst>
      <p:ext uri="{BB962C8B-B14F-4D97-AF65-F5344CB8AC3E}">
        <p14:creationId xmlns:p14="http://schemas.microsoft.com/office/powerpoint/2010/main" val="30461258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(index and element-wise)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3"/>
            </a:pPr>
            <a:r>
              <a:rPr lang="en-US" dirty="0"/>
              <a:t>You have also seen how to use the </a:t>
            </a:r>
            <a:r>
              <a:rPr lang="en-US" b="1" dirty="0">
                <a:solidFill>
                  <a:srgbClr val="00B050"/>
                </a:solidFill>
              </a:rPr>
              <a:t>enumerate</a:t>
            </a:r>
            <a:r>
              <a:rPr lang="en-US" b="1" dirty="0"/>
              <a:t>() </a:t>
            </a:r>
            <a:r>
              <a:rPr lang="en-US" dirty="0"/>
              <a:t>generator, and how it allows to retrieve </a:t>
            </a:r>
            <a:r>
              <a:rPr lang="en-US" b="1" dirty="0"/>
              <a:t>both</a:t>
            </a:r>
            <a:r>
              <a:rPr lang="en-US" dirty="0"/>
              <a:t> </a:t>
            </a:r>
            <a:r>
              <a:rPr lang="en-US" b="1" dirty="0"/>
              <a:t>the</a:t>
            </a:r>
            <a:r>
              <a:rPr lang="en-US" dirty="0"/>
              <a:t> </a:t>
            </a:r>
            <a:r>
              <a:rPr lang="en-US" b="1" dirty="0"/>
              <a:t>indexes</a:t>
            </a:r>
            <a:r>
              <a:rPr lang="en-US" dirty="0"/>
              <a:t> </a:t>
            </a:r>
            <a:r>
              <a:rPr lang="en-US" b="1" dirty="0"/>
              <a:t>and</a:t>
            </a:r>
            <a:r>
              <a:rPr lang="en-US" dirty="0"/>
              <a:t> </a:t>
            </a:r>
            <a:r>
              <a:rPr lang="en-US" b="1" dirty="0"/>
              <a:t>elements</a:t>
            </a:r>
            <a:r>
              <a:rPr lang="en-US" dirty="0"/>
              <a:t> at the same time, while traversing a list.</a:t>
            </a:r>
            <a:endParaRPr lang="en-GB" dirty="0"/>
          </a:p>
        </p:txBody>
      </p:sp>
      <p:pic>
        <p:nvPicPr>
          <p:cNvPr id="4" name="Picture 3">
            <a:extLst>
              <a:ext uri="{FF2B5EF4-FFF2-40B4-BE49-F238E27FC236}">
                <a16:creationId xmlns:a16="http://schemas.microsoft.com/office/drawing/2014/main" id="{BDAC23F8-CFC4-4D1B-AC87-378BE3A3EA43}"/>
              </a:ext>
            </a:extLst>
          </p:cNvPr>
          <p:cNvPicPr>
            <a:picLocks noChangeAspect="1"/>
          </p:cNvPicPr>
          <p:nvPr/>
        </p:nvPicPr>
        <p:blipFill rotWithShape="1">
          <a:blip r:embed="rId2"/>
          <a:srcRect l="10256" t="52103" r="77372" b="20820"/>
          <a:stretch/>
        </p:blipFill>
        <p:spPr>
          <a:xfrm>
            <a:off x="6752492" y="1825625"/>
            <a:ext cx="5363925" cy="3668589"/>
          </a:xfrm>
          <a:prstGeom prst="rect">
            <a:avLst/>
          </a:prstGeom>
        </p:spPr>
      </p:pic>
    </p:spTree>
    <p:extLst>
      <p:ext uri="{BB962C8B-B14F-4D97-AF65-F5344CB8AC3E}">
        <p14:creationId xmlns:p14="http://schemas.microsoft.com/office/powerpoint/2010/main" val="26347789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7D8E03-B56A-4A6D-857D-4C987B461726}"/>
              </a:ext>
            </a:extLst>
          </p:cNvPr>
          <p:cNvSpPr>
            <a:spLocks noGrp="1"/>
          </p:cNvSpPr>
          <p:nvPr>
            <p:ph type="title"/>
          </p:nvPr>
        </p:nvSpPr>
        <p:spPr/>
        <p:txBody>
          <a:bodyPr/>
          <a:lstStyle/>
          <a:p>
            <a:r>
              <a:rPr lang="en-US" dirty="0"/>
              <a:t>Traversing lists (while)</a:t>
            </a:r>
            <a:endParaRPr lang="en-GB" dirty="0"/>
          </a:p>
        </p:txBody>
      </p:sp>
      <p:sp>
        <p:nvSpPr>
          <p:cNvPr id="3" name="Content Placeholder 2">
            <a:extLst>
              <a:ext uri="{FF2B5EF4-FFF2-40B4-BE49-F238E27FC236}">
                <a16:creationId xmlns:a16="http://schemas.microsoft.com/office/drawing/2014/main" id="{197D77CD-03A5-45AB-9B5E-CBC0D56E6EE9}"/>
              </a:ext>
            </a:extLst>
          </p:cNvPr>
          <p:cNvSpPr>
            <a:spLocks noGrp="1"/>
          </p:cNvSpPr>
          <p:nvPr>
            <p:ph sz="half" idx="1"/>
          </p:nvPr>
        </p:nvSpPr>
        <p:spPr>
          <a:xfrm>
            <a:off x="838200" y="1825625"/>
            <a:ext cx="5640754" cy="4351338"/>
          </a:xfrm>
        </p:spPr>
        <p:txBody>
          <a:bodyPr>
            <a:normAutofit/>
          </a:bodyPr>
          <a:lstStyle/>
          <a:p>
            <a:pPr marL="0" indent="0">
              <a:buNone/>
            </a:pPr>
            <a:r>
              <a:rPr lang="en-US" dirty="0"/>
              <a:t>You have seen how we can give lists to </a:t>
            </a:r>
            <a:r>
              <a:rPr lang="en-US" b="1" dirty="0">
                <a:solidFill>
                  <a:srgbClr val="00B050"/>
                </a:solidFill>
              </a:rPr>
              <a:t>for</a:t>
            </a:r>
            <a:r>
              <a:rPr lang="en-US" dirty="0"/>
              <a:t> statements to traverse and retrieve each element </a:t>
            </a:r>
            <a:r>
              <a:rPr lang="en-US" b="1" dirty="0"/>
              <a:t>one-by-one</a:t>
            </a:r>
            <a:r>
              <a:rPr lang="en-US" dirty="0"/>
              <a:t>.</a:t>
            </a:r>
          </a:p>
          <a:p>
            <a:endParaRPr lang="en-US" dirty="0"/>
          </a:p>
          <a:p>
            <a:pPr marL="514350" indent="-514350">
              <a:buFont typeface="+mj-lt"/>
              <a:buAutoNum type="arabicPeriod" startAt="4"/>
            </a:pPr>
            <a:r>
              <a:rPr lang="en-US" dirty="0"/>
              <a:t>You can also replace the </a:t>
            </a:r>
            <a:r>
              <a:rPr lang="en-US" b="1" dirty="0">
                <a:solidFill>
                  <a:srgbClr val="00B050"/>
                </a:solidFill>
              </a:rPr>
              <a:t>for</a:t>
            </a:r>
            <a:r>
              <a:rPr lang="en-US" dirty="0"/>
              <a:t> loop with a </a:t>
            </a:r>
            <a:r>
              <a:rPr lang="en-US" b="1" dirty="0">
                <a:solidFill>
                  <a:srgbClr val="00B050"/>
                </a:solidFill>
              </a:rPr>
              <a:t>while</a:t>
            </a:r>
            <a:r>
              <a:rPr lang="en-US" dirty="0"/>
              <a:t> loop.</a:t>
            </a:r>
            <a:br>
              <a:rPr lang="en-GB" dirty="0"/>
            </a:br>
            <a:r>
              <a:rPr lang="en-GB" dirty="0"/>
              <a:t>(</a:t>
            </a:r>
            <a:r>
              <a:rPr lang="en-GB" b="1" u="sng" dirty="0"/>
              <a:t>Not</a:t>
            </a:r>
            <a:r>
              <a:rPr lang="en-GB" u="sng" dirty="0"/>
              <a:t> </a:t>
            </a:r>
            <a:r>
              <a:rPr lang="en-GB" b="1" u="sng" dirty="0"/>
              <a:t>recommended</a:t>
            </a:r>
            <a:r>
              <a:rPr lang="en-GB" dirty="0"/>
              <a:t> however!)</a:t>
            </a:r>
            <a:endParaRPr lang="en-US" dirty="0"/>
          </a:p>
        </p:txBody>
      </p:sp>
      <p:pic>
        <p:nvPicPr>
          <p:cNvPr id="5" name="Picture 4">
            <a:extLst>
              <a:ext uri="{FF2B5EF4-FFF2-40B4-BE49-F238E27FC236}">
                <a16:creationId xmlns:a16="http://schemas.microsoft.com/office/drawing/2014/main" id="{11DCD614-5568-41FB-A77C-1AE2F8DD67C6}"/>
              </a:ext>
            </a:extLst>
          </p:cNvPr>
          <p:cNvPicPr>
            <a:picLocks noChangeAspect="1"/>
          </p:cNvPicPr>
          <p:nvPr/>
        </p:nvPicPr>
        <p:blipFill rotWithShape="1">
          <a:blip r:embed="rId2"/>
          <a:srcRect l="10385" t="35487" r="79743" b="36205"/>
          <a:stretch/>
        </p:blipFill>
        <p:spPr>
          <a:xfrm>
            <a:off x="6861906" y="1672118"/>
            <a:ext cx="5198446" cy="4658344"/>
          </a:xfrm>
          <a:prstGeom prst="rect">
            <a:avLst/>
          </a:prstGeom>
        </p:spPr>
      </p:pic>
    </p:spTree>
    <p:extLst>
      <p:ext uri="{BB962C8B-B14F-4D97-AF65-F5344CB8AC3E}">
        <p14:creationId xmlns:p14="http://schemas.microsoft.com/office/powerpoint/2010/main" val="806236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Outline (Chapter 8)</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list type</a:t>
            </a:r>
            <a:r>
              <a:rPr lang="en-US" dirty="0"/>
              <a:t>, in detail, this time?</a:t>
            </a:r>
          </a:p>
          <a:p>
            <a:r>
              <a:rPr lang="en-US" dirty="0"/>
              <a:t>What are the </a:t>
            </a:r>
            <a:r>
              <a:rPr lang="en-US" b="1" dirty="0"/>
              <a:t>indexing</a:t>
            </a:r>
            <a:r>
              <a:rPr lang="en-US" dirty="0"/>
              <a:t>, </a:t>
            </a:r>
            <a:r>
              <a:rPr lang="en-US" b="1" dirty="0"/>
              <a:t>slicing</a:t>
            </a:r>
            <a:r>
              <a:rPr lang="en-US" dirty="0"/>
              <a:t>, </a:t>
            </a:r>
            <a:r>
              <a:rPr lang="en-US" b="1" dirty="0"/>
              <a:t>updating</a:t>
            </a:r>
            <a:r>
              <a:rPr lang="en-US" dirty="0"/>
              <a:t> and </a:t>
            </a:r>
            <a:r>
              <a:rPr lang="en-US" b="1" dirty="0"/>
              <a:t>traversing</a:t>
            </a:r>
            <a:r>
              <a:rPr lang="en-US" dirty="0"/>
              <a:t> a list operations?</a:t>
            </a:r>
          </a:p>
          <a:p>
            <a:r>
              <a:rPr lang="en-US" dirty="0"/>
              <a:t>What are </a:t>
            </a:r>
            <a:r>
              <a:rPr lang="en-US" b="1" dirty="0"/>
              <a:t>lists of lists </a:t>
            </a:r>
            <a:r>
              <a:rPr lang="en-US" dirty="0"/>
              <a:t>and their uses?</a:t>
            </a:r>
          </a:p>
          <a:p>
            <a:r>
              <a:rPr lang="en-US" dirty="0"/>
              <a:t>How to </a:t>
            </a:r>
            <a:r>
              <a:rPr lang="en-US" b="1" dirty="0"/>
              <a:t>create</a:t>
            </a:r>
            <a:r>
              <a:rPr lang="en-US" dirty="0"/>
              <a:t>, </a:t>
            </a:r>
            <a:r>
              <a:rPr lang="en-US" b="1" dirty="0"/>
              <a:t>add</a:t>
            </a:r>
            <a:r>
              <a:rPr lang="en-US" dirty="0"/>
              <a:t> and </a:t>
            </a:r>
            <a:r>
              <a:rPr lang="en-US" b="1" dirty="0"/>
              <a:t>remove</a:t>
            </a:r>
            <a:r>
              <a:rPr lang="en-US" dirty="0"/>
              <a:t> elements from a list?</a:t>
            </a:r>
          </a:p>
          <a:p>
            <a:r>
              <a:rPr lang="en-US" dirty="0"/>
              <a:t>What are advanced operations on list such as </a:t>
            </a:r>
            <a:r>
              <a:rPr lang="en-US" b="1" dirty="0"/>
              <a:t>concatenation</a:t>
            </a:r>
            <a:r>
              <a:rPr lang="en-US" dirty="0"/>
              <a:t>, </a:t>
            </a:r>
            <a:r>
              <a:rPr lang="en-US" b="1" dirty="0"/>
              <a:t>repetition, insertion, </a:t>
            </a:r>
            <a:r>
              <a:rPr lang="en-US" dirty="0" err="1"/>
              <a:t>etc</a:t>
            </a:r>
            <a:r>
              <a:rPr lang="en-US" dirty="0"/>
              <a:t>?</a:t>
            </a:r>
          </a:p>
          <a:p>
            <a:r>
              <a:rPr lang="en-US" dirty="0"/>
              <a:t>What does </a:t>
            </a:r>
            <a:r>
              <a:rPr lang="en-US" b="1" dirty="0"/>
              <a:t>RTFM</a:t>
            </a:r>
            <a:r>
              <a:rPr lang="en-US" dirty="0"/>
              <a:t> mean?</a:t>
            </a:r>
          </a:p>
          <a:p>
            <a:r>
              <a:rPr lang="en-US" b="1" dirty="0"/>
              <a:t>Practice</a:t>
            </a:r>
            <a:r>
              <a:rPr lang="en-US" dirty="0"/>
              <a:t> on lists.</a:t>
            </a:r>
          </a:p>
        </p:txBody>
      </p:sp>
    </p:spTree>
    <p:extLst>
      <p:ext uri="{BB962C8B-B14F-4D97-AF65-F5344CB8AC3E}">
        <p14:creationId xmlns:p14="http://schemas.microsoft.com/office/powerpoint/2010/main" val="109241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7DBDE-63BE-46E7-A0E1-5135858EFA28}"/>
              </a:ext>
            </a:extLst>
          </p:cNvPr>
          <p:cNvSpPr>
            <a:spLocks noGrp="1"/>
          </p:cNvSpPr>
          <p:nvPr>
            <p:ph type="title"/>
          </p:nvPr>
        </p:nvSpPr>
        <p:spPr/>
        <p:txBody>
          <a:bodyPr/>
          <a:lstStyle/>
          <a:p>
            <a:r>
              <a:rPr lang="en-US" dirty="0"/>
              <a:t>Updating an element in a list</a:t>
            </a:r>
            <a:endParaRPr lang="en-GB" dirty="0"/>
          </a:p>
        </p:txBody>
      </p:sp>
      <p:sp>
        <p:nvSpPr>
          <p:cNvPr id="3" name="Content Placeholder 2">
            <a:extLst>
              <a:ext uri="{FF2B5EF4-FFF2-40B4-BE49-F238E27FC236}">
                <a16:creationId xmlns:a16="http://schemas.microsoft.com/office/drawing/2014/main" id="{0A9D1A48-CFB7-4AE9-B2DA-0AE16E8D6C7A}"/>
              </a:ext>
            </a:extLst>
          </p:cNvPr>
          <p:cNvSpPr>
            <a:spLocks noGrp="1"/>
          </p:cNvSpPr>
          <p:nvPr>
            <p:ph sz="half" idx="1"/>
          </p:nvPr>
        </p:nvSpPr>
        <p:spPr>
          <a:xfrm>
            <a:off x="838199" y="1825624"/>
            <a:ext cx="5584371" cy="5032375"/>
          </a:xfrm>
        </p:spPr>
        <p:txBody>
          <a:bodyPr>
            <a:normAutofit/>
          </a:bodyPr>
          <a:lstStyle/>
          <a:p>
            <a:pPr marL="0" indent="0">
              <a:buNone/>
            </a:pPr>
            <a:r>
              <a:rPr lang="en-US" b="1" dirty="0"/>
              <a:t>Definition (</a:t>
            </a:r>
            <a:r>
              <a:rPr lang="en-US" b="1" dirty="0">
                <a:solidFill>
                  <a:srgbClr val="00B050"/>
                </a:solidFill>
              </a:rPr>
              <a:t>Updating a list</a:t>
            </a:r>
            <a:r>
              <a:rPr lang="en-US" b="1" dirty="0"/>
              <a:t>):</a:t>
            </a:r>
            <a:br>
              <a:rPr lang="en-US" b="1" dirty="0"/>
            </a:br>
            <a:r>
              <a:rPr lang="en-US" dirty="0"/>
              <a:t>The indexing notation</a:t>
            </a:r>
            <a:br>
              <a:rPr lang="en-US" dirty="0"/>
            </a:br>
            <a:r>
              <a:rPr lang="en-US" b="1" dirty="0"/>
              <a:t>list[index] = value </a:t>
            </a:r>
            <a:r>
              <a:rPr lang="en-US" dirty="0"/>
              <a:t>can be used to </a:t>
            </a:r>
            <a:r>
              <a:rPr lang="en-US" b="1" dirty="0">
                <a:solidFill>
                  <a:srgbClr val="00B050"/>
                </a:solidFill>
              </a:rPr>
              <a:t>update</a:t>
            </a:r>
            <a:r>
              <a:rPr lang="en-US" dirty="0"/>
              <a:t> an element in the list.</a:t>
            </a:r>
          </a:p>
          <a:p>
            <a:r>
              <a:rPr lang="en-US" dirty="0"/>
              <a:t>The accessed element in given position index (with the </a:t>
            </a:r>
            <a:r>
              <a:rPr lang="en-US" b="1" dirty="0">
                <a:solidFill>
                  <a:srgbClr val="00B050"/>
                </a:solidFill>
              </a:rPr>
              <a:t>=</a:t>
            </a:r>
            <a:r>
              <a:rPr lang="en-US" dirty="0"/>
              <a:t> sign symbol) receives a new value. This replaces the current value in the list with a new value.</a:t>
            </a:r>
          </a:p>
          <a:p>
            <a:r>
              <a:rPr lang="en-US" b="1" dirty="0"/>
              <a:t>Note: </a:t>
            </a:r>
            <a:r>
              <a:rPr lang="en-US" dirty="0"/>
              <a:t>An element can be updated with a completely different type. Also works with </a:t>
            </a:r>
            <a:r>
              <a:rPr lang="en-US" dirty="0" err="1"/>
              <a:t>slicings</a:t>
            </a:r>
            <a:r>
              <a:rPr lang="en-US" dirty="0"/>
              <a:t>.</a:t>
            </a:r>
            <a:endParaRPr lang="en-GB" dirty="0"/>
          </a:p>
        </p:txBody>
      </p:sp>
      <p:pic>
        <p:nvPicPr>
          <p:cNvPr id="5" name="Picture 4">
            <a:extLst>
              <a:ext uri="{FF2B5EF4-FFF2-40B4-BE49-F238E27FC236}">
                <a16:creationId xmlns:a16="http://schemas.microsoft.com/office/drawing/2014/main" id="{6C15BFDD-1652-4244-A925-C31DDFD8F7E0}"/>
              </a:ext>
            </a:extLst>
          </p:cNvPr>
          <p:cNvPicPr>
            <a:picLocks noChangeAspect="1"/>
          </p:cNvPicPr>
          <p:nvPr/>
        </p:nvPicPr>
        <p:blipFill rotWithShape="1">
          <a:blip r:embed="rId2"/>
          <a:srcRect l="10449" t="28103" r="78077" b="35590"/>
          <a:stretch/>
        </p:blipFill>
        <p:spPr>
          <a:xfrm>
            <a:off x="6744677" y="1381566"/>
            <a:ext cx="5181600" cy="5123704"/>
          </a:xfrm>
          <a:prstGeom prst="rect">
            <a:avLst/>
          </a:prstGeom>
        </p:spPr>
      </p:pic>
    </p:spTree>
    <p:extLst>
      <p:ext uri="{BB962C8B-B14F-4D97-AF65-F5344CB8AC3E}">
        <p14:creationId xmlns:p14="http://schemas.microsoft.com/office/powerpoint/2010/main" val="41738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199" y="1825625"/>
            <a:ext cx="6516330" cy="4872160"/>
          </a:xfrm>
        </p:spPr>
        <p:txBody>
          <a:bodyPr>
            <a:normAutofit/>
          </a:bodyPr>
          <a:lstStyle/>
          <a:p>
            <a:pPr marL="0" indent="0">
              <a:buNone/>
            </a:pPr>
            <a:r>
              <a:rPr lang="en-US" b="1" dirty="0"/>
              <a:t>Observation:</a:t>
            </a:r>
            <a:r>
              <a:rPr lang="en-US" dirty="0"/>
              <a:t> Elements of a list can be any type, therefore an element of a list can be another list! This is called a </a:t>
            </a:r>
            <a:r>
              <a:rPr lang="en-US" b="1" dirty="0">
                <a:solidFill>
                  <a:srgbClr val="00B050"/>
                </a:solidFill>
              </a:rPr>
              <a:t>list of lists</a:t>
            </a:r>
            <a:r>
              <a:rPr lang="en-US" dirty="0"/>
              <a:t>.</a:t>
            </a:r>
          </a:p>
          <a:p>
            <a:r>
              <a:rPr lang="en-US" dirty="0"/>
              <a:t>Careful with the </a:t>
            </a:r>
            <a:r>
              <a:rPr lang="en-US" b="1" dirty="0" err="1">
                <a:solidFill>
                  <a:srgbClr val="00B050"/>
                </a:solidFill>
              </a:rPr>
              <a:t>len</a:t>
            </a:r>
            <a:r>
              <a:rPr lang="en-US" b="1" dirty="0"/>
              <a:t>()</a:t>
            </a:r>
            <a:r>
              <a:rPr lang="en-US" dirty="0"/>
              <a:t> function! If an element of a list is a list itself, it still only counts as 1 element for the main list!</a:t>
            </a:r>
          </a:p>
          <a:p>
            <a:r>
              <a:rPr lang="en-US" dirty="0"/>
              <a:t>You can </a:t>
            </a:r>
            <a:r>
              <a:rPr lang="en-US" b="1" dirty="0"/>
              <a:t>use multiple</a:t>
            </a:r>
            <a:r>
              <a:rPr lang="en-US" dirty="0"/>
              <a:t> </a:t>
            </a:r>
            <a:r>
              <a:rPr lang="en-US" b="1" dirty="0"/>
              <a:t>indexing, </a:t>
            </a:r>
            <a:r>
              <a:rPr lang="en-US" dirty="0"/>
              <a:t>i.e. using  </a:t>
            </a:r>
            <a:r>
              <a:rPr lang="en-US" b="1" dirty="0">
                <a:solidFill>
                  <a:srgbClr val="00B050"/>
                </a:solidFill>
              </a:rPr>
              <a:t>[] </a:t>
            </a:r>
            <a:r>
              <a:rPr lang="en-US" dirty="0"/>
              <a:t>several times in a row, to </a:t>
            </a:r>
            <a:r>
              <a:rPr lang="en-US" b="1" dirty="0"/>
              <a:t>access the elements of a </a:t>
            </a:r>
            <a:r>
              <a:rPr lang="en-US" b="1" dirty="0" err="1"/>
              <a:t>sublist</a:t>
            </a:r>
            <a:r>
              <a:rPr lang="en-US" dirty="0"/>
              <a:t>.</a:t>
            </a:r>
          </a:p>
          <a:p>
            <a:r>
              <a:rPr lang="en-US" dirty="0"/>
              <a:t>Very useful to represent </a:t>
            </a:r>
            <a:r>
              <a:rPr lang="en-US" b="1" dirty="0"/>
              <a:t>tables</a:t>
            </a:r>
            <a:r>
              <a:rPr lang="en-US" dirty="0"/>
              <a:t> (as in Excel) or </a:t>
            </a:r>
            <a:r>
              <a:rPr lang="en-US" b="1" dirty="0"/>
              <a:t>matrices</a:t>
            </a:r>
            <a:r>
              <a:rPr lang="en-US" dirty="0"/>
              <a:t> (something for later).</a:t>
            </a:r>
          </a:p>
          <a:p>
            <a:endParaRPr lang="en-GB" dirty="0"/>
          </a:p>
        </p:txBody>
      </p:sp>
      <p:pic>
        <p:nvPicPr>
          <p:cNvPr id="5" name="Picture 4">
            <a:extLst>
              <a:ext uri="{FF2B5EF4-FFF2-40B4-BE49-F238E27FC236}">
                <a16:creationId xmlns:a16="http://schemas.microsoft.com/office/drawing/2014/main" id="{8A7C9250-F11A-46D7-B7E8-76D22168EA19}"/>
              </a:ext>
            </a:extLst>
          </p:cNvPr>
          <p:cNvPicPr>
            <a:picLocks noChangeAspect="1"/>
          </p:cNvPicPr>
          <p:nvPr/>
        </p:nvPicPr>
        <p:blipFill rotWithShape="1">
          <a:blip r:embed="rId2"/>
          <a:srcRect l="10449" t="20102" r="79423" b="28821"/>
          <a:stretch/>
        </p:blipFill>
        <p:spPr>
          <a:xfrm>
            <a:off x="7541342" y="0"/>
            <a:ext cx="4314092" cy="6798792"/>
          </a:xfrm>
          <a:prstGeom prst="rect">
            <a:avLst/>
          </a:prstGeom>
        </p:spPr>
      </p:pic>
    </p:spTree>
    <p:extLst>
      <p:ext uri="{BB962C8B-B14F-4D97-AF65-F5344CB8AC3E}">
        <p14:creationId xmlns:p14="http://schemas.microsoft.com/office/powerpoint/2010/main" val="2818159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 because Python allows for more processing operations than Excel</a:t>
            </a:r>
            <a:r>
              <a:rPr lang="en-US" dirty="0"/>
              <a:t>!</a:t>
            </a:r>
            <a:br>
              <a:rPr lang="en-US" dirty="0"/>
            </a:br>
            <a:endParaRPr lang="en-US" dirty="0"/>
          </a:p>
          <a:p>
            <a:pPr marL="0" indent="0">
              <a:buNone/>
            </a:pPr>
            <a:endParaRPr lang="en-GB" dirty="0"/>
          </a:p>
          <a:p>
            <a:endParaRPr lang="en-GB" dirty="0"/>
          </a:p>
        </p:txBody>
      </p:sp>
      <p:pic>
        <p:nvPicPr>
          <p:cNvPr id="5" name="Picture 4">
            <a:extLst>
              <a:ext uri="{FF2B5EF4-FFF2-40B4-BE49-F238E27FC236}">
                <a16:creationId xmlns:a16="http://schemas.microsoft.com/office/drawing/2014/main" id="{38EDBFDA-CB3A-BE24-504A-18A83F9576F0}"/>
              </a:ext>
            </a:extLst>
          </p:cNvPr>
          <p:cNvPicPr>
            <a:picLocks noChangeAspect="1"/>
          </p:cNvPicPr>
          <p:nvPr/>
        </p:nvPicPr>
        <p:blipFill>
          <a:blip r:embed="rId2"/>
          <a:stretch>
            <a:fillRect/>
          </a:stretch>
        </p:blipFill>
        <p:spPr>
          <a:xfrm>
            <a:off x="6388469" y="97863"/>
            <a:ext cx="5397867" cy="4405312"/>
          </a:xfrm>
          <a:prstGeom prst="rect">
            <a:avLst/>
          </a:prstGeom>
        </p:spPr>
      </p:pic>
      <p:pic>
        <p:nvPicPr>
          <p:cNvPr id="9" name="Picture 8">
            <a:extLst>
              <a:ext uri="{FF2B5EF4-FFF2-40B4-BE49-F238E27FC236}">
                <a16:creationId xmlns:a16="http://schemas.microsoft.com/office/drawing/2014/main" id="{A960BCEB-88F2-BF15-90A1-A57F04153848}"/>
              </a:ext>
            </a:extLst>
          </p:cNvPr>
          <p:cNvPicPr>
            <a:picLocks noChangeAspect="1"/>
          </p:cNvPicPr>
          <p:nvPr/>
        </p:nvPicPr>
        <p:blipFill>
          <a:blip r:embed="rId3"/>
          <a:stretch>
            <a:fillRect/>
          </a:stretch>
        </p:blipFill>
        <p:spPr>
          <a:xfrm>
            <a:off x="76200" y="4784792"/>
            <a:ext cx="11887200" cy="1764823"/>
          </a:xfrm>
          <a:prstGeom prst="rect">
            <a:avLst/>
          </a:prstGeom>
        </p:spPr>
      </p:pic>
    </p:spTree>
    <p:extLst>
      <p:ext uri="{BB962C8B-B14F-4D97-AF65-F5344CB8AC3E}">
        <p14:creationId xmlns:p14="http://schemas.microsoft.com/office/powerpoint/2010/main" val="321445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C73F58A-4908-4B0E-A357-60990A1260F7}"/>
              </a:ext>
            </a:extLst>
          </p:cNvPr>
          <p:cNvPicPr>
            <a:picLocks noChangeAspect="1"/>
          </p:cNvPicPr>
          <p:nvPr/>
        </p:nvPicPr>
        <p:blipFill rotWithShape="1">
          <a:blip r:embed="rId3"/>
          <a:srcRect l="17949" t="29128" r="68077" b="26564"/>
          <a:stretch/>
        </p:blipFill>
        <p:spPr>
          <a:xfrm>
            <a:off x="6019800" y="648794"/>
            <a:ext cx="6104997" cy="6048991"/>
          </a:xfrm>
          <a:prstGeom prst="rect">
            <a:avLst/>
          </a:prstGeom>
        </p:spPr>
      </p:pic>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normAutofit/>
          </a:bodyPr>
          <a:lstStyle/>
          <a:p>
            <a:pPr marL="0" indent="0">
              <a:buNone/>
            </a:pPr>
            <a:r>
              <a:rPr lang="en-US" dirty="0"/>
              <a:t>Lists of lists are commonly used in Python to represent </a:t>
            </a:r>
            <a:r>
              <a:rPr lang="en-US" b="1" dirty="0"/>
              <a:t>tables of values</a:t>
            </a:r>
            <a:r>
              <a:rPr lang="en-US" dirty="0"/>
              <a:t>.</a:t>
            </a:r>
          </a:p>
          <a:p>
            <a:pPr marL="0" indent="0">
              <a:buNone/>
            </a:pPr>
            <a:r>
              <a:rPr lang="en-US" dirty="0"/>
              <a:t>Widely used in </a:t>
            </a:r>
            <a:r>
              <a:rPr lang="en-US" b="1" dirty="0"/>
              <a:t>Data Science because Python allows for more processing operations than Excel</a:t>
            </a:r>
            <a:r>
              <a:rPr lang="en-US" dirty="0"/>
              <a:t>!</a:t>
            </a:r>
            <a:br>
              <a:rPr lang="en-US" dirty="0"/>
            </a:br>
            <a:endParaRPr lang="en-US" b="1" dirty="0"/>
          </a:p>
          <a:p>
            <a:pPr marL="0" indent="0">
              <a:buNone/>
            </a:pPr>
            <a:r>
              <a:rPr lang="en-US" b="1" dirty="0"/>
              <a:t>Great news: </a:t>
            </a:r>
            <a:r>
              <a:rPr lang="en-US" dirty="0"/>
              <a:t>this means that you will no longer need Excel!</a:t>
            </a:r>
          </a:p>
          <a:p>
            <a:endParaRPr lang="en-GB" dirty="0"/>
          </a:p>
          <a:p>
            <a:endParaRPr lang="en-GB" dirty="0"/>
          </a:p>
        </p:txBody>
      </p:sp>
      <p:pic>
        <p:nvPicPr>
          <p:cNvPr id="10" name="Picture 9" descr="A close up of a sign&#10;&#10;Description automatically generated">
            <a:extLst>
              <a:ext uri="{FF2B5EF4-FFF2-40B4-BE49-F238E27FC236}">
                <a16:creationId xmlns:a16="http://schemas.microsoft.com/office/drawing/2014/main" id="{1D0C5EC8-0A5C-4F78-9131-6A9C3E5C8B5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1946" y="3120839"/>
            <a:ext cx="659612" cy="659612"/>
          </a:xfrm>
          <a:prstGeom prst="rect">
            <a:avLst/>
          </a:prstGeom>
        </p:spPr>
      </p:pic>
      <p:pic>
        <p:nvPicPr>
          <p:cNvPr id="11" name="Picture 10" descr="A close up of a sign&#10;&#10;Description automatically generated">
            <a:extLst>
              <a:ext uri="{FF2B5EF4-FFF2-40B4-BE49-F238E27FC236}">
                <a16:creationId xmlns:a16="http://schemas.microsoft.com/office/drawing/2014/main" id="{DDA166A9-AC7E-4093-B673-63711E5117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7186" y="5964071"/>
            <a:ext cx="718474" cy="718474"/>
          </a:xfrm>
          <a:prstGeom prst="rect">
            <a:avLst/>
          </a:prstGeom>
        </p:spPr>
      </p:pic>
      <p:pic>
        <p:nvPicPr>
          <p:cNvPr id="12" name="Picture 11" descr="A close up of a sign&#10;&#10;Description automatically generated">
            <a:extLst>
              <a:ext uri="{FF2B5EF4-FFF2-40B4-BE49-F238E27FC236}">
                <a16:creationId xmlns:a16="http://schemas.microsoft.com/office/drawing/2014/main" id="{5F5FB14D-CBB3-4778-BCD8-763B09C71D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25940" y="3177923"/>
            <a:ext cx="455344" cy="455344"/>
          </a:xfrm>
          <a:prstGeom prst="rect">
            <a:avLst/>
          </a:prstGeom>
        </p:spPr>
      </p:pic>
      <p:pic>
        <p:nvPicPr>
          <p:cNvPr id="9" name="Picture 8" descr="A blue and yellow snake logo&#10;&#10;Description automatically generated">
            <a:extLst>
              <a:ext uri="{FF2B5EF4-FFF2-40B4-BE49-F238E27FC236}">
                <a16:creationId xmlns:a16="http://schemas.microsoft.com/office/drawing/2014/main" id="{CBF132BB-52D6-972C-5311-AD8C948BC6F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3889" b="95000" l="3889" r="98056">
                        <a14:foregroundMark x1="68056" y1="27500" x2="68056" y2="27500"/>
                        <a14:foregroundMark x1="83611" y1="38611" x2="83611" y2="38611"/>
                        <a14:foregroundMark x1="54167" y1="3889" x2="54167" y2="3889"/>
                        <a14:foregroundMark x1="54167" y1="3889" x2="54167" y2="3889"/>
                        <a14:foregroundMark x1="54167" y1="3889" x2="54167" y2="3889"/>
                        <a14:foregroundMark x1="3889" y1="40556" x2="3889" y2="40556"/>
                        <a14:foregroundMark x1="3889" y1="40000" x2="3889" y2="40000"/>
                        <a14:foregroundMark x1="3889" y1="40000" x2="3889" y2="40000"/>
                        <a14:foregroundMark x1="49167" y1="62222" x2="49167"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9444" y1="62222" x2="49444" y2="62222"/>
                        <a14:foregroundMark x1="47222" y1="86389" x2="47222" y2="86389"/>
                        <a14:foregroundMark x1="47222" y1="85833" x2="47222" y2="85833"/>
                        <a14:foregroundMark x1="47222" y1="85833" x2="47222" y2="85833"/>
                        <a14:foregroundMark x1="47222" y1="86111" x2="47222" y2="86111"/>
                        <a14:foregroundMark x1="47222" y1="86111" x2="47222" y2="86111"/>
                        <a14:foregroundMark x1="47222" y1="86111" x2="47222" y2="86111"/>
                        <a14:foregroundMark x1="69167" y1="83056" x2="69167" y2="83056"/>
                        <a14:foregroundMark x1="69167" y1="83056" x2="69167" y2="83056"/>
                        <a14:foregroundMark x1="69167" y1="83056" x2="69167" y2="83056"/>
                        <a14:foregroundMark x1="69167" y1="83056" x2="69167" y2="83056"/>
                        <a14:foregroundMark x1="70833" y1="60556" x2="70833" y2="60556"/>
                        <a14:foregroundMark x1="70833" y1="60000" x2="70833" y2="60000"/>
                        <a14:foregroundMark x1="70833" y1="60000" x2="71389" y2="61389"/>
                        <a14:foregroundMark x1="71389" y1="61389" x2="71389" y2="61389"/>
                        <a14:foregroundMark x1="71389" y1="61389" x2="71389" y2="61389"/>
                        <a14:foregroundMark x1="71389" y1="61389" x2="71389" y2="61389"/>
                        <a14:foregroundMark x1="71389" y1="61389" x2="79444" y2="51667"/>
                        <a14:foregroundMark x1="80556" y1="29722" x2="78710" y2="33618"/>
                        <a14:foregroundMark x1="63574" y1="51631" x2="51111" y2="53056"/>
                        <a14:foregroundMark x1="69088" y1="51001" x2="68055" y2="51119"/>
                        <a14:foregroundMark x1="51111" y1="53056" x2="35833" y2="60278"/>
                        <a14:foregroundMark x1="35833" y1="60278" x2="35556" y2="75278"/>
                        <a14:foregroundMark x1="35556" y1="75278" x2="49167" y2="88889"/>
                        <a14:foregroundMark x1="49167" y1="88889" x2="59997" y2="89896"/>
                        <a14:foregroundMark x1="78202" y1="33725" x2="78333" y2="33056"/>
                        <a14:foregroundMark x1="75556" y1="47222" x2="75879" y2="45573"/>
                        <a14:foregroundMark x1="78333" y1="33056" x2="93889" y2="30278"/>
                        <a14:foregroundMark x1="93889" y1="30278" x2="98889" y2="48333"/>
                        <a14:foregroundMark x1="98889" y1="48333" x2="98056" y2="62500"/>
                        <a14:foregroundMark x1="98056" y1="62500" x2="82778" y2="73611"/>
                        <a14:foregroundMark x1="62479" y1="74160" x2="62222" y2="74167"/>
                        <a14:foregroundMark x1="82778" y1="73611" x2="81133" y2="73655"/>
                        <a14:foregroundMark x1="74101" y1="82222" x2="65000" y2="96944"/>
                        <a14:foregroundMark x1="65000" y1="96944" x2="46389" y2="99167"/>
                        <a14:foregroundMark x1="46389" y1="99167" x2="32222" y2="95000"/>
                        <a14:foregroundMark x1="32222" y1="95000" x2="28611" y2="92500"/>
                        <a14:backgroundMark x1="73333" y1="42222" x2="73333" y2="42222"/>
                        <a14:backgroundMark x1="73333" y1="42222" x2="73333" y2="42222"/>
                        <a14:backgroundMark x1="75556" y1="35833" x2="66111" y2="49167"/>
                        <a14:backgroundMark x1="66111" y1="49167" x2="63056" y2="51111"/>
                        <a14:backgroundMark x1="76111" y1="34167" x2="76944" y2="38056"/>
                        <a14:backgroundMark x1="61944" y1="75000" x2="80278" y2="75000"/>
                        <a14:backgroundMark x1="60833" y1="89444" x2="61667" y2="90833"/>
                        <a14:backgroundMark x1="75278" y1="80833" x2="75278" y2="82222"/>
                      </a14:backgroundRemoval>
                    </a14:imgEffect>
                  </a14:imgLayer>
                </a14:imgProps>
              </a:ext>
              <a:ext uri="{28A0092B-C50C-407E-A947-70E740481C1C}">
                <a14:useLocalDpi xmlns:a14="http://schemas.microsoft.com/office/drawing/2010/main" val="0"/>
              </a:ext>
            </a:extLst>
          </a:blip>
          <a:stretch>
            <a:fillRect/>
          </a:stretch>
        </p:blipFill>
        <p:spPr>
          <a:xfrm>
            <a:off x="8423148" y="5915303"/>
            <a:ext cx="465685" cy="465685"/>
          </a:xfrm>
          <a:prstGeom prst="rect">
            <a:avLst/>
          </a:prstGeom>
        </p:spPr>
      </p:pic>
    </p:spTree>
    <p:extLst>
      <p:ext uri="{BB962C8B-B14F-4D97-AF65-F5344CB8AC3E}">
        <p14:creationId xmlns:p14="http://schemas.microsoft.com/office/powerpoint/2010/main" val="5124933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a:t>
            </a:r>
            <a:r>
              <a:rPr lang="en-US" b="1" dirty="0"/>
              <a:t>tic tac toe board </a:t>
            </a:r>
            <a:r>
              <a:rPr lang="en-US" dirty="0"/>
              <a:t>can be represented as a </a:t>
            </a:r>
            <a:r>
              <a:rPr lang="en-US" b="1" dirty="0"/>
              <a:t>list of lists</a:t>
            </a:r>
            <a:r>
              <a:rPr lang="en-US" dirty="0"/>
              <a:t>, by</a:t>
            </a:r>
          </a:p>
          <a:p>
            <a:r>
              <a:rPr lang="en-US" dirty="0"/>
              <a:t>defining a list of three elements,</a:t>
            </a:r>
          </a:p>
          <a:p>
            <a:r>
              <a:rPr lang="en-US" dirty="0"/>
              <a:t>each element is a </a:t>
            </a:r>
            <a:r>
              <a:rPr lang="en-US" dirty="0" err="1"/>
              <a:t>sublist</a:t>
            </a:r>
            <a:r>
              <a:rPr lang="en-US" dirty="0"/>
              <a:t> of three elements corresponding to each line, from up to down,</a:t>
            </a:r>
          </a:p>
          <a:p>
            <a:r>
              <a:rPr lang="en-US" dirty="0"/>
              <a:t>each </a:t>
            </a:r>
            <a:r>
              <a:rPr lang="en-US" dirty="0" err="1"/>
              <a:t>sublist</a:t>
            </a:r>
            <a:r>
              <a:rPr lang="en-US" dirty="0"/>
              <a:t> contains three elements, corresponding to each position on the line, from left to right,</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r>
              <a:rPr lang="en-US" dirty="0"/>
              <a:t>element will have a value </a:t>
            </a:r>
            <a:r>
              <a:rPr lang="en-US" b="1" dirty="0"/>
              <a:t>0</a:t>
            </a:r>
            <a:r>
              <a:rPr lang="en-US" dirty="0"/>
              <a:t> if the position is empty,</a:t>
            </a:r>
          </a:p>
          <a:p>
            <a:r>
              <a:rPr lang="en-US" dirty="0"/>
              <a:t>element will have a value </a:t>
            </a:r>
            <a:r>
              <a:rPr lang="en-US" b="1" dirty="0"/>
              <a:t>1</a:t>
            </a:r>
            <a:r>
              <a:rPr lang="en-US" dirty="0"/>
              <a:t> if the position contains a </a:t>
            </a:r>
            <a:r>
              <a:rPr lang="en-US" b="1" dirty="0"/>
              <a:t>circle</a:t>
            </a:r>
            <a:r>
              <a:rPr lang="en-US" dirty="0"/>
              <a:t>,</a:t>
            </a:r>
          </a:p>
          <a:p>
            <a:r>
              <a:rPr lang="en-US" dirty="0"/>
              <a:t>element will have a value </a:t>
            </a:r>
            <a:r>
              <a:rPr lang="en-US" b="1" dirty="0"/>
              <a:t>2</a:t>
            </a:r>
            <a:r>
              <a:rPr lang="en-US" dirty="0"/>
              <a:t> if the position contains a </a:t>
            </a:r>
            <a:r>
              <a:rPr lang="en-US" b="1" dirty="0"/>
              <a:t>cross</a:t>
            </a:r>
            <a:r>
              <a:rPr lang="en-US" dirty="0"/>
              <a:t>,</a:t>
            </a:r>
            <a:endParaRPr lang="en-GB" dirty="0"/>
          </a:p>
        </p:txBody>
      </p:sp>
      <p:pic>
        <p:nvPicPr>
          <p:cNvPr id="6" name="Picture 5" descr="A close up of a building&#10;&#10;Description automatically generated">
            <a:extLst>
              <a:ext uri="{FF2B5EF4-FFF2-40B4-BE49-F238E27FC236}">
                <a16:creationId xmlns:a16="http://schemas.microsoft.com/office/drawing/2014/main" id="{41136B41-B608-43E6-BDFA-7FA3FC2FD6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6447692" y="4712676"/>
            <a:ext cx="1947833" cy="1899137"/>
          </a:xfrm>
          <a:prstGeom prst="rect">
            <a:avLst/>
          </a:prstGeom>
        </p:spPr>
      </p:pic>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4"/>
          <a:srcRect l="57051" t="37333" r="34166" b="53436"/>
          <a:stretch/>
        </p:blipFill>
        <p:spPr>
          <a:xfrm>
            <a:off x="8573477" y="5093633"/>
            <a:ext cx="3462215" cy="1137222"/>
          </a:xfrm>
          <a:prstGeom prst="rect">
            <a:avLst/>
          </a:prstGeom>
        </p:spPr>
      </p:pic>
    </p:spTree>
    <p:extLst>
      <p:ext uri="{BB962C8B-B14F-4D97-AF65-F5344CB8AC3E}">
        <p14:creationId xmlns:p14="http://schemas.microsoft.com/office/powerpoint/2010/main" val="1602562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A97A7-EE11-4085-9062-99D34145FEE3}"/>
              </a:ext>
            </a:extLst>
          </p:cNvPr>
          <p:cNvSpPr>
            <a:spLocks noGrp="1"/>
          </p:cNvSpPr>
          <p:nvPr>
            <p:ph type="title"/>
          </p:nvPr>
        </p:nvSpPr>
        <p:spPr/>
        <p:txBody>
          <a:bodyPr/>
          <a:lstStyle/>
          <a:p>
            <a:r>
              <a:rPr lang="en-US" dirty="0"/>
              <a:t>Activity 2 - </a:t>
            </a:r>
            <a:r>
              <a:rPr lang="en-US" dirty="0" err="1"/>
              <a:t>TicTacToe</a:t>
            </a:r>
            <a:endParaRPr lang="en-GB" dirty="0"/>
          </a:p>
        </p:txBody>
      </p:sp>
      <p:sp>
        <p:nvSpPr>
          <p:cNvPr id="3" name="Content Placeholder 2">
            <a:extLst>
              <a:ext uri="{FF2B5EF4-FFF2-40B4-BE49-F238E27FC236}">
                <a16:creationId xmlns:a16="http://schemas.microsoft.com/office/drawing/2014/main" id="{3A703644-5C39-4067-9931-62847B9F3FCA}"/>
              </a:ext>
            </a:extLst>
          </p:cNvPr>
          <p:cNvSpPr>
            <a:spLocks noGrp="1"/>
          </p:cNvSpPr>
          <p:nvPr>
            <p:ph sz="half" idx="1"/>
          </p:nvPr>
        </p:nvSpPr>
        <p:spPr>
          <a:xfrm>
            <a:off x="838200" y="1825624"/>
            <a:ext cx="5181600" cy="5032375"/>
          </a:xfrm>
        </p:spPr>
        <p:txBody>
          <a:bodyPr>
            <a:normAutofit/>
          </a:bodyPr>
          <a:lstStyle/>
          <a:p>
            <a:pPr marL="0" indent="0">
              <a:buNone/>
            </a:pPr>
            <a:r>
              <a:rPr lang="en-US" dirty="0"/>
              <a:t>A tic tac toe board can be represented as a list of lists.</a:t>
            </a:r>
          </a:p>
          <a:p>
            <a:endParaRPr lang="en-US" dirty="0"/>
          </a:p>
          <a:p>
            <a:endParaRPr lang="en-US" dirty="0"/>
          </a:p>
          <a:p>
            <a:endParaRPr lang="en-GB" dirty="0"/>
          </a:p>
        </p:txBody>
      </p:sp>
      <p:sp>
        <p:nvSpPr>
          <p:cNvPr id="4" name="Content Placeholder 3">
            <a:extLst>
              <a:ext uri="{FF2B5EF4-FFF2-40B4-BE49-F238E27FC236}">
                <a16:creationId xmlns:a16="http://schemas.microsoft.com/office/drawing/2014/main" id="{0E5BD998-26D0-468A-8685-565072C59F20}"/>
              </a:ext>
            </a:extLst>
          </p:cNvPr>
          <p:cNvSpPr>
            <a:spLocks noGrp="1"/>
          </p:cNvSpPr>
          <p:nvPr>
            <p:ph sz="half" idx="2"/>
          </p:nvPr>
        </p:nvSpPr>
        <p:spPr>
          <a:xfrm>
            <a:off x="6172200" y="1825624"/>
            <a:ext cx="5181600" cy="5032375"/>
          </a:xfrm>
        </p:spPr>
        <p:txBody>
          <a:bodyPr>
            <a:normAutofit/>
          </a:bodyPr>
          <a:lstStyle/>
          <a:p>
            <a:pPr marL="0" indent="0">
              <a:buNone/>
            </a:pPr>
            <a:r>
              <a:rPr lang="en-US" dirty="0"/>
              <a:t>Write a function </a:t>
            </a:r>
            <a:r>
              <a:rPr lang="en-US" b="1" dirty="0" err="1"/>
              <a:t>board_winner</a:t>
            </a:r>
            <a:r>
              <a:rPr lang="en-US" b="1" dirty="0"/>
              <a:t>()</a:t>
            </a:r>
            <a:r>
              <a:rPr lang="en-US" dirty="0"/>
              <a:t>, which:</a:t>
            </a:r>
          </a:p>
          <a:p>
            <a:r>
              <a:rPr lang="en-US" dirty="0"/>
              <a:t>receives a board, defined as a list of lists, as its sole input parameter,</a:t>
            </a:r>
          </a:p>
          <a:p>
            <a:r>
              <a:rPr lang="en-US" dirty="0"/>
              <a:t>returns a single output, which consists of the value</a:t>
            </a:r>
          </a:p>
          <a:p>
            <a:pPr lvl="1"/>
            <a:r>
              <a:rPr lang="en-US" sz="2800" dirty="0"/>
              <a:t>1 if the circles won,</a:t>
            </a:r>
          </a:p>
          <a:p>
            <a:pPr lvl="1"/>
            <a:r>
              <a:rPr lang="en-US" sz="2800" dirty="0"/>
              <a:t>2 if the crosses won,</a:t>
            </a:r>
          </a:p>
          <a:p>
            <a:pPr lvl="1"/>
            <a:r>
              <a:rPr lang="en-US" sz="2800" dirty="0"/>
              <a:t>and 0 if there is no clear winner.</a:t>
            </a:r>
            <a:endParaRPr lang="en-GB" sz="2800" dirty="0"/>
          </a:p>
        </p:txBody>
      </p:sp>
      <p:pic>
        <p:nvPicPr>
          <p:cNvPr id="7" name="Picture 6">
            <a:extLst>
              <a:ext uri="{FF2B5EF4-FFF2-40B4-BE49-F238E27FC236}">
                <a16:creationId xmlns:a16="http://schemas.microsoft.com/office/drawing/2014/main" id="{8969D31B-F96D-4329-B537-B962D37CDF75}"/>
              </a:ext>
            </a:extLst>
          </p:cNvPr>
          <p:cNvPicPr>
            <a:picLocks noChangeAspect="1"/>
          </p:cNvPicPr>
          <p:nvPr/>
        </p:nvPicPr>
        <p:blipFill rotWithShape="1">
          <a:blip r:embed="rId2"/>
          <a:srcRect l="57051" t="37333" r="34166" b="53436"/>
          <a:stretch/>
        </p:blipFill>
        <p:spPr>
          <a:xfrm>
            <a:off x="567438" y="5286374"/>
            <a:ext cx="4627839" cy="1520091"/>
          </a:xfrm>
          <a:prstGeom prst="rect">
            <a:avLst/>
          </a:prstGeom>
        </p:spPr>
      </p:pic>
      <p:pic>
        <p:nvPicPr>
          <p:cNvPr id="5" name="Picture 4" descr="A close up of a building&#10;&#10;Description automatically generated">
            <a:extLst>
              <a:ext uri="{FF2B5EF4-FFF2-40B4-BE49-F238E27FC236}">
                <a16:creationId xmlns:a16="http://schemas.microsoft.com/office/drawing/2014/main" id="{5A5AF04E-8409-D117-1879-C3DFEE61565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274" b="95442" l="5556" r="93333">
                        <a14:foregroundMark x1="25278" y1="19088" x2="25278" y2="19088"/>
                        <a14:foregroundMark x1="9444" y1="7407" x2="9444" y2="7407"/>
                        <a14:foregroundMark x1="9167" y1="5698" x2="9167" y2="5698"/>
                        <a14:foregroundMark x1="5556" y1="12821" x2="5556" y2="12821"/>
                        <a14:foregroundMark x1="5556" y1="12821" x2="5556" y2="12821"/>
                        <a14:foregroundMark x1="50556" y1="10826" x2="50556" y2="10826"/>
                        <a14:foregroundMark x1="49167" y1="12251" x2="49167" y2="12251"/>
                        <a14:foregroundMark x1="49167" y1="12251" x2="49167" y2="12251"/>
                        <a14:foregroundMark x1="80556" y1="12821" x2="80556" y2="12821"/>
                        <a14:foregroundMark x1="80556" y1="12821" x2="80556" y2="12821"/>
                        <a14:foregroundMark x1="83611" y1="50427" x2="83611" y2="50427"/>
                        <a14:foregroundMark x1="83611" y1="50427" x2="83611" y2="50427"/>
                        <a14:foregroundMark x1="42500" y1="41595" x2="42500" y2="41595"/>
                        <a14:foregroundMark x1="42500" y1="41595" x2="42500" y2="41595"/>
                        <a14:foregroundMark x1="14722" y1="82906" x2="14722" y2="82906"/>
                        <a14:foregroundMark x1="14722" y1="82906" x2="14722" y2="82906"/>
                        <a14:foregroundMark x1="42778" y1="77208" x2="42778" y2="77208"/>
                        <a14:foregroundMark x1="42778" y1="77208" x2="42778" y2="77208"/>
                        <a14:foregroundMark x1="56111" y1="93162" x2="56111" y2="93162"/>
                        <a14:foregroundMark x1="56111" y1="93162" x2="56111" y2="93162"/>
                        <a14:foregroundMark x1="50278" y1="96011" x2="50278" y2="96011"/>
                        <a14:foregroundMark x1="50278" y1="96011" x2="50278" y2="96011"/>
                        <a14:foregroundMark x1="93333" y1="91453" x2="93333" y2="91453"/>
                        <a14:foregroundMark x1="93333" y1="91453" x2="93333" y2="91453"/>
                      </a14:backgroundRemoval>
                    </a14:imgEffect>
                  </a14:imgLayer>
                </a14:imgProps>
              </a:ext>
              <a:ext uri="{28A0092B-C50C-407E-A947-70E740481C1C}">
                <a14:useLocalDpi xmlns:a14="http://schemas.microsoft.com/office/drawing/2010/main" val="0"/>
              </a:ext>
            </a:extLst>
          </a:blip>
          <a:stretch>
            <a:fillRect/>
          </a:stretch>
        </p:blipFill>
        <p:spPr>
          <a:xfrm>
            <a:off x="1708052" y="2679762"/>
            <a:ext cx="2673448" cy="2606612"/>
          </a:xfrm>
          <a:prstGeom prst="rect">
            <a:avLst/>
          </a:prstGeom>
        </p:spPr>
      </p:pic>
    </p:spTree>
    <p:extLst>
      <p:ext uri="{BB962C8B-B14F-4D97-AF65-F5344CB8AC3E}">
        <p14:creationId xmlns:p14="http://schemas.microsoft.com/office/powerpoint/2010/main" val="1301163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Traversing lists of lists </a:t>
            </a:r>
            <a:r>
              <a:rPr lang="en-US" dirty="0"/>
              <a:t>requires the use of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main list</a:t>
            </a:r>
            <a:r>
              <a:rPr lang="en-US" dirty="0"/>
              <a:t>, one line at a time.</a:t>
            </a:r>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7" name="Arrow: Right 6">
            <a:extLst>
              <a:ext uri="{FF2B5EF4-FFF2-40B4-BE49-F238E27FC236}">
                <a16:creationId xmlns:a16="http://schemas.microsoft.com/office/drawing/2014/main" id="{A2F21ED4-7459-49E0-84BF-E11783315F0C}"/>
              </a:ext>
            </a:extLst>
          </p:cNvPr>
          <p:cNvSpPr/>
          <p:nvPr/>
        </p:nvSpPr>
        <p:spPr>
          <a:xfrm>
            <a:off x="6330461" y="216572"/>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3592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6766D-306C-4737-B35A-AB7DAE721657}"/>
              </a:ext>
            </a:extLst>
          </p:cNvPr>
          <p:cNvSpPr>
            <a:spLocks noGrp="1"/>
          </p:cNvSpPr>
          <p:nvPr>
            <p:ph type="title"/>
          </p:nvPr>
        </p:nvSpPr>
        <p:spPr/>
        <p:txBody>
          <a:bodyPr/>
          <a:lstStyle/>
          <a:p>
            <a:r>
              <a:rPr lang="en-US" dirty="0"/>
              <a:t>Lists of lists</a:t>
            </a:r>
            <a:endParaRPr lang="en-GB" dirty="0"/>
          </a:p>
        </p:txBody>
      </p:sp>
      <p:sp>
        <p:nvSpPr>
          <p:cNvPr id="3" name="Content Placeholder 2">
            <a:extLst>
              <a:ext uri="{FF2B5EF4-FFF2-40B4-BE49-F238E27FC236}">
                <a16:creationId xmlns:a16="http://schemas.microsoft.com/office/drawing/2014/main" id="{FA2BCAF6-6419-494A-AC91-29BF58C7623D}"/>
              </a:ext>
            </a:extLst>
          </p:cNvPr>
          <p:cNvSpPr>
            <a:spLocks noGrp="1"/>
          </p:cNvSpPr>
          <p:nvPr>
            <p:ph sz="half" idx="1"/>
          </p:nvPr>
        </p:nvSpPr>
        <p:spPr>
          <a:xfrm>
            <a:off x="838200" y="1825625"/>
            <a:ext cx="5181600" cy="4872160"/>
          </a:xfrm>
        </p:spPr>
        <p:txBody>
          <a:bodyPr/>
          <a:lstStyle/>
          <a:p>
            <a:pPr marL="0" indent="0">
              <a:buNone/>
            </a:pPr>
            <a:r>
              <a:rPr lang="en-US" b="1" dirty="0"/>
              <a:t>Traversing lists of lists </a:t>
            </a:r>
            <a:r>
              <a:rPr lang="en-US" dirty="0"/>
              <a:t>requires the use of </a:t>
            </a:r>
            <a:r>
              <a:rPr lang="en-US" b="1" dirty="0"/>
              <a:t>nested</a:t>
            </a:r>
            <a:r>
              <a:rPr lang="en-US" dirty="0"/>
              <a:t> </a:t>
            </a:r>
            <a:r>
              <a:rPr lang="en-US" b="1" dirty="0">
                <a:solidFill>
                  <a:srgbClr val="00B050"/>
                </a:solidFill>
              </a:rPr>
              <a:t>for</a:t>
            </a:r>
            <a:r>
              <a:rPr lang="en-US" dirty="0"/>
              <a:t> loops.</a:t>
            </a:r>
          </a:p>
          <a:p>
            <a:pPr marL="0" indent="0">
              <a:buNone/>
            </a:pPr>
            <a:endParaRPr lang="en-US" dirty="0"/>
          </a:p>
          <a:p>
            <a:pPr marL="0" indent="0">
              <a:buNone/>
            </a:pPr>
            <a:r>
              <a:rPr lang="en-US" dirty="0"/>
              <a:t>The </a:t>
            </a:r>
            <a:r>
              <a:rPr lang="en-US" b="1" dirty="0"/>
              <a:t>first </a:t>
            </a:r>
            <a:r>
              <a:rPr lang="en-US" b="1" dirty="0">
                <a:solidFill>
                  <a:srgbClr val="00B050"/>
                </a:solidFill>
              </a:rPr>
              <a:t>for</a:t>
            </a:r>
            <a:r>
              <a:rPr lang="en-US" b="1" dirty="0"/>
              <a:t> loop </a:t>
            </a:r>
            <a:r>
              <a:rPr lang="en-US" dirty="0"/>
              <a:t>browses through the </a:t>
            </a:r>
            <a:r>
              <a:rPr lang="en-US" b="1" dirty="0"/>
              <a:t>lines</a:t>
            </a:r>
            <a:r>
              <a:rPr lang="en-US" dirty="0"/>
              <a:t>, which are the </a:t>
            </a:r>
            <a:r>
              <a:rPr lang="en-US" b="1" dirty="0" err="1"/>
              <a:t>sublists</a:t>
            </a:r>
            <a:r>
              <a:rPr lang="en-US" b="1" dirty="0"/>
              <a:t> of the main list</a:t>
            </a:r>
            <a:r>
              <a:rPr lang="en-US" dirty="0"/>
              <a:t>, one line at a time.</a:t>
            </a:r>
          </a:p>
          <a:p>
            <a:pPr marL="0" indent="0">
              <a:buNone/>
            </a:pPr>
            <a:endParaRPr lang="en-US" dirty="0"/>
          </a:p>
          <a:p>
            <a:pPr marL="0" indent="0">
              <a:buNone/>
            </a:pPr>
            <a:r>
              <a:rPr lang="en-US" dirty="0"/>
              <a:t>The </a:t>
            </a:r>
            <a:r>
              <a:rPr lang="en-US" b="1" dirty="0"/>
              <a:t>second </a:t>
            </a:r>
            <a:r>
              <a:rPr lang="en-US" b="1" dirty="0">
                <a:solidFill>
                  <a:srgbClr val="00B050"/>
                </a:solidFill>
              </a:rPr>
              <a:t>for</a:t>
            </a:r>
            <a:r>
              <a:rPr lang="en-US" b="1" dirty="0"/>
              <a:t> loop </a:t>
            </a:r>
            <a:r>
              <a:rPr lang="en-US" dirty="0"/>
              <a:t>browses through the </a:t>
            </a:r>
            <a:r>
              <a:rPr lang="en-US" b="1" dirty="0"/>
              <a:t>elements</a:t>
            </a:r>
            <a:r>
              <a:rPr lang="en-US" dirty="0"/>
              <a:t> </a:t>
            </a:r>
            <a:r>
              <a:rPr lang="en-US" b="1" dirty="0"/>
              <a:t>in the </a:t>
            </a:r>
            <a:r>
              <a:rPr lang="en-US" b="1" dirty="0" err="1"/>
              <a:t>sublists</a:t>
            </a:r>
            <a:r>
              <a:rPr lang="en-US" dirty="0"/>
              <a:t>, one element at a time.</a:t>
            </a:r>
          </a:p>
          <a:p>
            <a:endParaRPr lang="en-GB" dirty="0"/>
          </a:p>
          <a:p>
            <a:endParaRPr lang="en-GB" dirty="0"/>
          </a:p>
        </p:txBody>
      </p:sp>
      <p:pic>
        <p:nvPicPr>
          <p:cNvPr id="5" name="Picture 4">
            <a:extLst>
              <a:ext uri="{FF2B5EF4-FFF2-40B4-BE49-F238E27FC236}">
                <a16:creationId xmlns:a16="http://schemas.microsoft.com/office/drawing/2014/main" id="{282A5F92-A1B2-4E28-B0C1-043388D1D9DA}"/>
              </a:ext>
            </a:extLst>
          </p:cNvPr>
          <p:cNvPicPr>
            <a:picLocks noChangeAspect="1"/>
          </p:cNvPicPr>
          <p:nvPr/>
        </p:nvPicPr>
        <p:blipFill rotWithShape="1">
          <a:blip r:embed="rId2"/>
          <a:srcRect l="10192" t="26051" r="78718" b="31414"/>
          <a:stretch/>
        </p:blipFill>
        <p:spPr>
          <a:xfrm>
            <a:off x="6666522" y="149793"/>
            <a:ext cx="5369169" cy="6435423"/>
          </a:xfrm>
          <a:prstGeom prst="rect">
            <a:avLst/>
          </a:prstGeom>
        </p:spPr>
      </p:pic>
      <p:sp>
        <p:nvSpPr>
          <p:cNvPr id="6" name="Arrow: Right 5">
            <a:extLst>
              <a:ext uri="{FF2B5EF4-FFF2-40B4-BE49-F238E27FC236}">
                <a16:creationId xmlns:a16="http://schemas.microsoft.com/office/drawing/2014/main" id="{DB81411E-85BB-4F95-8B19-B81B417D588D}"/>
              </a:ext>
            </a:extLst>
          </p:cNvPr>
          <p:cNvSpPr/>
          <p:nvPr/>
        </p:nvSpPr>
        <p:spPr>
          <a:xfrm>
            <a:off x="6799384" y="966849"/>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99813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35EF7-62B3-4576-A8A6-3649B99A763F}"/>
              </a:ext>
            </a:extLst>
          </p:cNvPr>
          <p:cNvSpPr>
            <a:spLocks noGrp="1"/>
          </p:cNvSpPr>
          <p:nvPr>
            <p:ph type="title"/>
          </p:nvPr>
        </p:nvSpPr>
        <p:spPr/>
        <p:txBody>
          <a:bodyPr/>
          <a:lstStyle/>
          <a:p>
            <a:r>
              <a:rPr lang="en-US" dirty="0"/>
              <a:t>Membership: the </a:t>
            </a:r>
            <a:r>
              <a:rPr lang="en-US" b="1" dirty="0">
                <a:solidFill>
                  <a:srgbClr val="00B050"/>
                </a:solidFill>
              </a:rPr>
              <a:t>in</a:t>
            </a:r>
            <a:r>
              <a:rPr lang="en-US" dirty="0"/>
              <a:t> keyword</a:t>
            </a:r>
            <a:endParaRPr lang="en-GB" dirty="0"/>
          </a:p>
        </p:txBody>
      </p:sp>
      <p:pic>
        <p:nvPicPr>
          <p:cNvPr id="7" name="Picture 6">
            <a:extLst>
              <a:ext uri="{FF2B5EF4-FFF2-40B4-BE49-F238E27FC236}">
                <a16:creationId xmlns:a16="http://schemas.microsoft.com/office/drawing/2014/main" id="{1A1B66E3-103F-4ABC-8EC5-71EEFA0BF403}"/>
              </a:ext>
            </a:extLst>
          </p:cNvPr>
          <p:cNvPicPr>
            <a:picLocks noChangeAspect="1"/>
          </p:cNvPicPr>
          <p:nvPr/>
        </p:nvPicPr>
        <p:blipFill rotWithShape="1">
          <a:blip r:embed="rId2"/>
          <a:srcRect l="10385" t="24821" r="80769" b="23897"/>
          <a:stretch/>
        </p:blipFill>
        <p:spPr>
          <a:xfrm>
            <a:off x="7588737" y="5380"/>
            <a:ext cx="3782646" cy="6852619"/>
          </a:xfrm>
          <a:prstGeom prst="rect">
            <a:avLst/>
          </a:prstGeom>
        </p:spPr>
      </p:pic>
      <p:sp>
        <p:nvSpPr>
          <p:cNvPr id="3" name="Content Placeholder 2">
            <a:extLst>
              <a:ext uri="{FF2B5EF4-FFF2-40B4-BE49-F238E27FC236}">
                <a16:creationId xmlns:a16="http://schemas.microsoft.com/office/drawing/2014/main" id="{B2F0B8FA-BDD1-4841-86C5-3283026A1951}"/>
              </a:ext>
            </a:extLst>
          </p:cNvPr>
          <p:cNvSpPr>
            <a:spLocks noGrp="1"/>
          </p:cNvSpPr>
          <p:nvPr>
            <p:ph sz="half" idx="1"/>
          </p:nvPr>
        </p:nvSpPr>
        <p:spPr>
          <a:xfrm>
            <a:off x="838200" y="1825624"/>
            <a:ext cx="5181600" cy="5032375"/>
          </a:xfrm>
        </p:spPr>
        <p:txBody>
          <a:bodyPr>
            <a:normAutofit/>
          </a:bodyPr>
          <a:lstStyle/>
          <a:p>
            <a:pPr marL="0" indent="0">
              <a:buNone/>
            </a:pPr>
            <a:r>
              <a:rPr lang="en-US" b="1" dirty="0"/>
              <a:t>We have seen: </a:t>
            </a:r>
            <a:r>
              <a:rPr lang="en-US" dirty="0"/>
              <a:t>the </a:t>
            </a:r>
            <a:r>
              <a:rPr lang="en-US" b="1" dirty="0">
                <a:solidFill>
                  <a:srgbClr val="00B050"/>
                </a:solidFill>
              </a:rPr>
              <a:t>in</a:t>
            </a:r>
            <a:r>
              <a:rPr lang="en-US" dirty="0"/>
              <a:t> keyword can be used to traverse lists in for loops (it connects iteration variables and lists/generators).</a:t>
            </a:r>
          </a:p>
          <a:p>
            <a:pPr marL="0" indent="0">
              <a:buNone/>
            </a:pPr>
            <a:r>
              <a:rPr lang="en-US" b="1" dirty="0"/>
              <a:t>New!: </a:t>
            </a:r>
            <a:r>
              <a:rPr lang="en-US" dirty="0"/>
              <a:t>The </a:t>
            </a:r>
            <a:r>
              <a:rPr lang="en-US" b="1" dirty="0">
                <a:solidFill>
                  <a:srgbClr val="00B050"/>
                </a:solidFill>
              </a:rPr>
              <a:t>in</a:t>
            </a:r>
            <a:r>
              <a:rPr lang="en-US" dirty="0"/>
              <a:t> keyword can also be used as a Boolean question for </a:t>
            </a:r>
            <a:r>
              <a:rPr lang="en-US" b="1" u="sng" dirty="0"/>
              <a:t>membership</a:t>
            </a:r>
            <a:r>
              <a:rPr lang="en-US" dirty="0"/>
              <a:t> (is element in list?).</a:t>
            </a:r>
          </a:p>
          <a:p>
            <a:r>
              <a:rPr lang="en-US" dirty="0"/>
              <a:t>If the element appears in the list, then the result of the operation is a Boolean </a:t>
            </a:r>
            <a:r>
              <a:rPr lang="en-US" b="1" dirty="0">
                <a:solidFill>
                  <a:srgbClr val="00B050"/>
                </a:solidFill>
              </a:rPr>
              <a:t>True</a:t>
            </a:r>
            <a:r>
              <a:rPr lang="en-US" dirty="0"/>
              <a:t>.</a:t>
            </a:r>
          </a:p>
          <a:p>
            <a:r>
              <a:rPr lang="en-US" dirty="0"/>
              <a:t>And </a:t>
            </a:r>
            <a:r>
              <a:rPr lang="en-US" b="1" dirty="0">
                <a:solidFill>
                  <a:srgbClr val="00B050"/>
                </a:solidFill>
              </a:rPr>
              <a:t>False</a:t>
            </a:r>
            <a:r>
              <a:rPr lang="en-US" dirty="0"/>
              <a:t> otherwise.</a:t>
            </a:r>
            <a:endParaRPr lang="en-GB" dirty="0"/>
          </a:p>
        </p:txBody>
      </p:sp>
      <p:sp>
        <p:nvSpPr>
          <p:cNvPr id="5" name="Arrow: Right 4">
            <a:extLst>
              <a:ext uri="{FF2B5EF4-FFF2-40B4-BE49-F238E27FC236}">
                <a16:creationId xmlns:a16="http://schemas.microsoft.com/office/drawing/2014/main" id="{442FAD88-6166-4E1D-90BE-3B7584191D30}"/>
              </a:ext>
            </a:extLst>
          </p:cNvPr>
          <p:cNvSpPr/>
          <p:nvPr/>
        </p:nvSpPr>
        <p:spPr>
          <a:xfrm rot="8659360">
            <a:off x="9358800" y="421212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Arrow: Right 5">
            <a:extLst>
              <a:ext uri="{FF2B5EF4-FFF2-40B4-BE49-F238E27FC236}">
                <a16:creationId xmlns:a16="http://schemas.microsoft.com/office/drawing/2014/main" id="{3A100BE2-8F75-44EF-B03D-9B75262AD96E}"/>
              </a:ext>
            </a:extLst>
          </p:cNvPr>
          <p:cNvSpPr/>
          <p:nvPr/>
        </p:nvSpPr>
        <p:spPr>
          <a:xfrm rot="8659360">
            <a:off x="9358801" y="5403605"/>
            <a:ext cx="937846" cy="432044"/>
          </a:xfrm>
          <a:prstGeom prst="rightArrow">
            <a:avLst/>
          </a:prstGeom>
          <a:solidFill>
            <a:srgbClr val="7030A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233114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F4070-185C-45A8-AE56-A7917D03B8A8}"/>
              </a:ext>
            </a:extLst>
          </p:cNvPr>
          <p:cNvSpPr>
            <a:spLocks noGrp="1"/>
          </p:cNvSpPr>
          <p:nvPr>
            <p:ph type="title"/>
          </p:nvPr>
        </p:nvSpPr>
        <p:spPr/>
        <p:txBody>
          <a:bodyPr/>
          <a:lstStyle/>
          <a:p>
            <a:r>
              <a:rPr lang="en-US" dirty="0"/>
              <a:t>Concatenation: </a:t>
            </a:r>
            <a:r>
              <a:rPr lang="en-US" b="1" dirty="0">
                <a:solidFill>
                  <a:srgbClr val="00B050"/>
                </a:solidFill>
              </a:rPr>
              <a:t>+</a:t>
            </a:r>
            <a:r>
              <a:rPr lang="en-US" dirty="0"/>
              <a:t> operator overload for lists</a:t>
            </a:r>
            <a:endParaRPr lang="en-GB" dirty="0"/>
          </a:p>
        </p:txBody>
      </p:sp>
      <p:sp>
        <p:nvSpPr>
          <p:cNvPr id="3" name="Content Placeholder 2">
            <a:extLst>
              <a:ext uri="{FF2B5EF4-FFF2-40B4-BE49-F238E27FC236}">
                <a16:creationId xmlns:a16="http://schemas.microsoft.com/office/drawing/2014/main" id="{4DC56BA1-E4E3-4CC6-A010-2F2D551EA581}"/>
              </a:ext>
            </a:extLst>
          </p:cNvPr>
          <p:cNvSpPr>
            <a:spLocks noGrp="1"/>
          </p:cNvSpPr>
          <p:nvPr>
            <p:ph sz="half" idx="1"/>
          </p:nvPr>
        </p:nvSpPr>
        <p:spPr>
          <a:xfrm>
            <a:off x="838200" y="1825624"/>
            <a:ext cx="5181600" cy="5032375"/>
          </a:xfrm>
        </p:spPr>
        <p:txBody>
          <a:bodyPr>
            <a:normAutofit/>
          </a:bodyPr>
          <a:lstStyle/>
          <a:p>
            <a:pPr marL="0" indent="0">
              <a:buNone/>
            </a:pPr>
            <a:r>
              <a:rPr lang="en-US" b="1" dirty="0"/>
              <a:t>Concatenation: </a:t>
            </a:r>
            <a:r>
              <a:rPr lang="en-US" dirty="0"/>
              <a:t>you can merge two lists together, by using the </a:t>
            </a:r>
            <a:r>
              <a:rPr lang="en-US" b="1" dirty="0">
                <a:solidFill>
                  <a:srgbClr val="00B050"/>
                </a:solidFill>
              </a:rPr>
              <a:t>+</a:t>
            </a:r>
            <a:r>
              <a:rPr lang="en-US" dirty="0"/>
              <a:t> operator.</a:t>
            </a:r>
          </a:p>
          <a:p>
            <a:r>
              <a:rPr lang="en-US" dirty="0"/>
              <a:t>When summing two lists with </a:t>
            </a:r>
            <a:r>
              <a:rPr lang="en-US" b="1" dirty="0">
                <a:solidFill>
                  <a:srgbClr val="00B050"/>
                </a:solidFill>
              </a:rPr>
              <a:t>+</a:t>
            </a:r>
            <a:r>
              <a:rPr lang="en-US" dirty="0"/>
              <a:t>, Python does not sum the elements, as with numbers or vectors in mathematics.</a:t>
            </a:r>
          </a:p>
          <a:p>
            <a:r>
              <a:rPr lang="en-US" dirty="0"/>
              <a:t>Instead, it behaves as with </a:t>
            </a:r>
            <a:r>
              <a:rPr lang="en-US" b="1" dirty="0"/>
              <a:t>strings</a:t>
            </a:r>
            <a:r>
              <a:rPr lang="en-US" dirty="0"/>
              <a:t> and concatenates both.</a:t>
            </a:r>
          </a:p>
        </p:txBody>
      </p:sp>
      <p:pic>
        <p:nvPicPr>
          <p:cNvPr id="4" name="Picture 3">
            <a:extLst>
              <a:ext uri="{FF2B5EF4-FFF2-40B4-BE49-F238E27FC236}">
                <a16:creationId xmlns:a16="http://schemas.microsoft.com/office/drawing/2014/main" id="{5C50AC68-520B-4D80-AFB1-3B012104CDF5}"/>
              </a:ext>
            </a:extLst>
          </p:cNvPr>
          <p:cNvPicPr>
            <a:picLocks noChangeAspect="1"/>
          </p:cNvPicPr>
          <p:nvPr/>
        </p:nvPicPr>
        <p:blipFill rotWithShape="1">
          <a:blip r:embed="rId2"/>
          <a:srcRect l="10332" t="18286" r="77500" b="45469"/>
          <a:stretch/>
        </p:blipFill>
        <p:spPr>
          <a:xfrm>
            <a:off x="6400800" y="1429464"/>
            <a:ext cx="5626359" cy="5237113"/>
          </a:xfrm>
          <a:prstGeom prst="rect">
            <a:avLst/>
          </a:prstGeom>
        </p:spPr>
      </p:pic>
    </p:spTree>
    <p:extLst>
      <p:ext uri="{BB962C8B-B14F-4D97-AF65-F5344CB8AC3E}">
        <p14:creationId xmlns:p14="http://schemas.microsoft.com/office/powerpoint/2010/main" val="2208295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D60E39-7BAA-46BE-9ACD-DD42312A1080}"/>
              </a:ext>
            </a:extLst>
          </p:cNvPr>
          <p:cNvSpPr>
            <a:spLocks noGrp="1"/>
          </p:cNvSpPr>
          <p:nvPr>
            <p:ph type="title"/>
          </p:nvPr>
        </p:nvSpPr>
        <p:spPr/>
        <p:txBody>
          <a:bodyPr/>
          <a:lstStyle/>
          <a:p>
            <a:r>
              <a:rPr lang="en-US" dirty="0"/>
              <a:t>The list type</a:t>
            </a:r>
            <a:endParaRPr lang="en-GB" dirty="0"/>
          </a:p>
        </p:txBody>
      </p:sp>
      <p:sp>
        <p:nvSpPr>
          <p:cNvPr id="5" name="Content Placeholder 4">
            <a:extLst>
              <a:ext uri="{FF2B5EF4-FFF2-40B4-BE49-F238E27FC236}">
                <a16:creationId xmlns:a16="http://schemas.microsoft.com/office/drawing/2014/main" id="{5E9570CB-A62A-4A84-B68D-BCEF4C409935}"/>
              </a:ext>
            </a:extLst>
          </p:cNvPr>
          <p:cNvSpPr>
            <a:spLocks noGrp="1"/>
          </p:cNvSpPr>
          <p:nvPr>
            <p:ph sz="half" idx="1"/>
          </p:nvPr>
        </p:nvSpPr>
        <p:spPr>
          <a:xfrm>
            <a:off x="838200" y="1825625"/>
            <a:ext cx="5181600" cy="4942498"/>
          </a:xfrm>
        </p:spPr>
        <p:txBody>
          <a:bodyPr>
            <a:normAutofit/>
          </a:bodyPr>
          <a:lstStyle/>
          <a:p>
            <a:pPr marL="0" indent="0">
              <a:buNone/>
            </a:pPr>
            <a:r>
              <a:rPr lang="en-US" b="1" dirty="0"/>
              <a:t>Definition (</a:t>
            </a:r>
            <a:r>
              <a:rPr lang="en-US" b="1" dirty="0">
                <a:solidFill>
                  <a:srgbClr val="00B050"/>
                </a:solidFill>
              </a:rPr>
              <a:t>lists</a:t>
            </a:r>
            <a:r>
              <a:rPr lang="en-US" b="1" dirty="0"/>
              <a:t>):</a:t>
            </a:r>
            <a:r>
              <a:rPr lang="en-US" dirty="0"/>
              <a:t> a </a:t>
            </a:r>
            <a:r>
              <a:rPr lang="en-US" b="1" dirty="0">
                <a:solidFill>
                  <a:srgbClr val="00B050"/>
                </a:solidFill>
              </a:rPr>
              <a:t>list</a:t>
            </a:r>
            <a:r>
              <a:rPr lang="en-US" b="1" dirty="0"/>
              <a:t> </a:t>
            </a:r>
            <a:r>
              <a:rPr lang="en-US" dirty="0"/>
              <a:t>is a </a:t>
            </a:r>
            <a:r>
              <a:rPr lang="en-US" b="1" dirty="0"/>
              <a:t>sequence</a:t>
            </a:r>
            <a:r>
              <a:rPr lang="en-US" dirty="0"/>
              <a:t> of several variables or  elements, listed, in order, between </a:t>
            </a:r>
            <a:r>
              <a:rPr lang="en-US" b="1" dirty="0"/>
              <a:t>brackets</a:t>
            </a:r>
            <a:r>
              <a:rPr lang="en-US" dirty="0"/>
              <a:t> and separated by </a:t>
            </a:r>
            <a:r>
              <a:rPr lang="en-US" b="1" dirty="0"/>
              <a:t>commas</a:t>
            </a:r>
            <a:r>
              <a:rPr lang="en-US" dirty="0"/>
              <a:t>.</a:t>
            </a:r>
          </a:p>
          <a:p>
            <a:pPr marL="0" indent="0">
              <a:buNone/>
            </a:pPr>
            <a:r>
              <a:rPr lang="en-US" dirty="0"/>
              <a:t>Lists can contain variables of any types (int, float, string, etc.) and lists can also contain mixed types of variables.</a:t>
            </a:r>
          </a:p>
          <a:p>
            <a:pPr marL="0" indent="0">
              <a:buNone/>
            </a:pPr>
            <a:r>
              <a:rPr lang="en-US" dirty="0"/>
              <a:t>A list with no elements, is called an </a:t>
            </a:r>
            <a:r>
              <a:rPr lang="en-US" b="1" dirty="0"/>
              <a:t>empty list</a:t>
            </a:r>
            <a:r>
              <a:rPr lang="en-US" dirty="0"/>
              <a:t> and is noted </a:t>
            </a:r>
            <a:r>
              <a:rPr lang="en-US" b="1" dirty="0"/>
              <a:t>[]</a:t>
            </a:r>
            <a:r>
              <a:rPr lang="en-US" dirty="0"/>
              <a:t>.</a:t>
            </a:r>
            <a:endParaRPr lang="en-GB" dirty="0"/>
          </a:p>
        </p:txBody>
      </p:sp>
      <p:pic>
        <p:nvPicPr>
          <p:cNvPr id="7" name="Picture 6">
            <a:extLst>
              <a:ext uri="{FF2B5EF4-FFF2-40B4-BE49-F238E27FC236}">
                <a16:creationId xmlns:a16="http://schemas.microsoft.com/office/drawing/2014/main" id="{CE09782E-EE45-4918-A750-8D8DA9C635E6}"/>
              </a:ext>
            </a:extLst>
          </p:cNvPr>
          <p:cNvPicPr>
            <a:picLocks noChangeAspect="1"/>
          </p:cNvPicPr>
          <p:nvPr/>
        </p:nvPicPr>
        <p:blipFill rotWithShape="1">
          <a:blip r:embed="rId2"/>
          <a:srcRect l="56764" t="24926" r="28473" b="33137"/>
          <a:stretch/>
        </p:blipFill>
        <p:spPr>
          <a:xfrm>
            <a:off x="6172202" y="1376412"/>
            <a:ext cx="5887702" cy="5226518"/>
          </a:xfrm>
          <a:prstGeom prst="rect">
            <a:avLst/>
          </a:prstGeom>
        </p:spPr>
      </p:pic>
    </p:spTree>
    <p:extLst>
      <p:ext uri="{BB962C8B-B14F-4D97-AF65-F5344CB8AC3E}">
        <p14:creationId xmlns:p14="http://schemas.microsoft.com/office/powerpoint/2010/main" val="27340863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52E73-5FC9-4C3F-BE51-15C9B45EC112}"/>
              </a:ext>
            </a:extLst>
          </p:cNvPr>
          <p:cNvSpPr>
            <a:spLocks noGrp="1"/>
          </p:cNvSpPr>
          <p:nvPr>
            <p:ph type="title"/>
          </p:nvPr>
        </p:nvSpPr>
        <p:spPr/>
        <p:txBody>
          <a:bodyPr/>
          <a:lstStyle/>
          <a:p>
            <a:r>
              <a:rPr lang="en-US" dirty="0"/>
              <a:t>Adding an element with the </a:t>
            </a:r>
            <a:r>
              <a:rPr lang="en-US" b="1" dirty="0">
                <a:solidFill>
                  <a:srgbClr val="00B050"/>
                </a:solidFill>
              </a:rPr>
              <a:t>append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3D4F7A89-69B4-425F-AF71-0B2A5B89CC7C}"/>
              </a:ext>
            </a:extLst>
          </p:cNvPr>
          <p:cNvSpPr>
            <a:spLocks noGrp="1"/>
          </p:cNvSpPr>
          <p:nvPr>
            <p:ph sz="half" idx="1"/>
          </p:nvPr>
        </p:nvSpPr>
        <p:spPr>
          <a:xfrm>
            <a:off x="838200" y="1825624"/>
            <a:ext cx="5181600" cy="4833083"/>
          </a:xfrm>
        </p:spPr>
        <p:txBody>
          <a:bodyPr>
            <a:normAutofit/>
          </a:bodyPr>
          <a:lstStyle/>
          <a:p>
            <a:pPr marL="0" indent="0">
              <a:buNone/>
            </a:pPr>
            <a:r>
              <a:rPr lang="en-US" b="1" dirty="0"/>
              <a:t>Adding/Appending an element: </a:t>
            </a:r>
            <a:r>
              <a:rPr lang="en-US" dirty="0"/>
              <a:t>you can add an element at the end of an existing list with the </a:t>
            </a:r>
            <a:r>
              <a:rPr lang="en-US" b="1" dirty="0">
                <a:solidFill>
                  <a:srgbClr val="00B050"/>
                </a:solidFill>
              </a:rPr>
              <a:t>append</a:t>
            </a:r>
            <a:r>
              <a:rPr lang="en-US" b="1" dirty="0"/>
              <a:t>() </a:t>
            </a:r>
            <a:r>
              <a:rPr lang="en-US" dirty="0"/>
              <a:t>method.</a:t>
            </a:r>
          </a:p>
          <a:p>
            <a:r>
              <a:rPr lang="en-US" dirty="0"/>
              <a:t>The </a:t>
            </a:r>
            <a:r>
              <a:rPr lang="en-US" b="1" dirty="0">
                <a:solidFill>
                  <a:srgbClr val="00B050"/>
                </a:solidFill>
              </a:rPr>
              <a:t>append</a:t>
            </a:r>
            <a:r>
              <a:rPr lang="en-US" b="1" dirty="0"/>
              <a:t>() </a:t>
            </a:r>
            <a:r>
              <a:rPr lang="en-US" dirty="0"/>
              <a:t>method </a:t>
            </a:r>
            <a:r>
              <a:rPr lang="en-US" b="1" u="sng" dirty="0"/>
              <a:t>modifies the list on which the method is applied</a:t>
            </a:r>
            <a:r>
              <a:rPr lang="en-US" dirty="0"/>
              <a:t>.</a:t>
            </a:r>
          </a:p>
          <a:p>
            <a:r>
              <a:rPr lang="en-US" dirty="0"/>
              <a:t>No need to reassign (That would be a mistake!). This would be incorrect</a:t>
            </a:r>
          </a:p>
          <a:p>
            <a:pPr marL="0" indent="0">
              <a:buNone/>
            </a:pPr>
            <a:r>
              <a:rPr lang="en-US" i="1" dirty="0" err="1"/>
              <a:t>a_list</a:t>
            </a:r>
            <a:r>
              <a:rPr lang="en-US" i="1" dirty="0"/>
              <a:t> = </a:t>
            </a:r>
            <a:r>
              <a:rPr lang="en-US" i="1" dirty="0" err="1"/>
              <a:t>a_list.append</a:t>
            </a:r>
            <a:r>
              <a:rPr lang="en-US" i="1" dirty="0"/>
              <a:t>(</a:t>
            </a:r>
            <a:r>
              <a:rPr lang="en-US" i="1" dirty="0" err="1"/>
              <a:t>an_element</a:t>
            </a:r>
            <a:r>
              <a:rPr lang="en-US" i="1" dirty="0"/>
              <a:t>)</a:t>
            </a:r>
          </a:p>
        </p:txBody>
      </p:sp>
      <p:pic>
        <p:nvPicPr>
          <p:cNvPr id="5" name="Picture 4">
            <a:extLst>
              <a:ext uri="{FF2B5EF4-FFF2-40B4-BE49-F238E27FC236}">
                <a16:creationId xmlns:a16="http://schemas.microsoft.com/office/drawing/2014/main" id="{23AEA900-4F12-4A67-8658-3C756EE0B323}"/>
              </a:ext>
            </a:extLst>
          </p:cNvPr>
          <p:cNvPicPr>
            <a:picLocks noChangeAspect="1"/>
          </p:cNvPicPr>
          <p:nvPr/>
        </p:nvPicPr>
        <p:blipFill rotWithShape="1">
          <a:blip r:embed="rId3"/>
          <a:srcRect l="10578" t="58051" r="75704" b="29010"/>
          <a:stretch/>
        </p:blipFill>
        <p:spPr>
          <a:xfrm>
            <a:off x="6172202" y="2235200"/>
            <a:ext cx="5939324" cy="1750646"/>
          </a:xfrm>
          <a:prstGeom prst="rect">
            <a:avLst/>
          </a:prstGeom>
        </p:spPr>
      </p:pic>
    </p:spTree>
    <p:extLst>
      <p:ext uri="{BB962C8B-B14F-4D97-AF65-F5344CB8AC3E}">
        <p14:creationId xmlns:p14="http://schemas.microsoft.com/office/powerpoint/2010/main" val="1444278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49761A97-B9AF-040F-91A8-1269728E2813}"/>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106000CB-AB78-90C9-22CF-B14BFC36C5E5}"/>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A975C06A-FEB0-1FD9-D705-69F6F6184E7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sp>
        <p:nvSpPr>
          <p:cNvPr id="9" name="Rectangle 8">
            <a:extLst>
              <a:ext uri="{FF2B5EF4-FFF2-40B4-BE49-F238E27FC236}">
                <a16:creationId xmlns:a16="http://schemas.microsoft.com/office/drawing/2014/main" id="{710D404C-0187-995A-DFE6-99A5833F14AE}"/>
              </a:ext>
            </a:extLst>
          </p:cNvPr>
          <p:cNvSpPr/>
          <p:nvPr>
            <p:custDataLst>
              <p:tags r:id="rId5"/>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happens to my_list after the operation
my_list = my_list.append(7)?
</a:t>
            </a:r>
          </a:p>
        </p:txBody>
      </p:sp>
      <p:sp>
        <p:nvSpPr>
          <p:cNvPr id="10" name="Rectangle 9">
            <a:extLst>
              <a:ext uri="{FF2B5EF4-FFF2-40B4-BE49-F238E27FC236}">
                <a16:creationId xmlns:a16="http://schemas.microsoft.com/office/drawing/2014/main" id="{49C921C6-1F04-4C76-6C5C-59B933E596E4}"/>
              </a:ext>
            </a:extLst>
          </p:cNvPr>
          <p:cNvSpPr/>
          <p:nvPr>
            <p:custDataLst>
              <p:tags r:id="rId6"/>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pic>
        <p:nvPicPr>
          <p:cNvPr id="14" name="Graphic 13">
            <a:extLst>
              <a:ext uri="{FF2B5EF4-FFF2-40B4-BE49-F238E27FC236}">
                <a16:creationId xmlns:a16="http://schemas.microsoft.com/office/drawing/2014/main" id="{7EB8A80B-989E-7AA6-7B37-77A1832FC895}"/>
              </a:ext>
            </a:extLst>
          </p:cNvPr>
          <p:cNvPicPr>
            <a:picLocks/>
          </p:cNvPicPr>
          <p:nvPr>
            <p:custDataLst>
              <p:tags r:id="rId7"/>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Tree>
    <p:custDataLst>
      <p:tags r:id="rId1"/>
    </p:custDataLst>
    <p:extLst>
      <p:ext uri="{BB962C8B-B14F-4D97-AF65-F5344CB8AC3E}">
        <p14:creationId xmlns:p14="http://schemas.microsoft.com/office/powerpoint/2010/main" val="170622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F6DF7-D682-49E4-901A-5A00366FD623}"/>
              </a:ext>
            </a:extLst>
          </p:cNvPr>
          <p:cNvSpPr>
            <a:spLocks noGrp="1"/>
          </p:cNvSpPr>
          <p:nvPr>
            <p:ph type="title"/>
          </p:nvPr>
        </p:nvSpPr>
        <p:spPr/>
        <p:txBody>
          <a:bodyPr/>
          <a:lstStyle/>
          <a:p>
            <a:r>
              <a:rPr lang="en-GB" dirty="0"/>
              <a:t>Activity 3 - Party merger</a:t>
            </a:r>
          </a:p>
        </p:txBody>
      </p:sp>
      <p:sp>
        <p:nvSpPr>
          <p:cNvPr id="3" name="Content Placeholder 2">
            <a:extLst>
              <a:ext uri="{FF2B5EF4-FFF2-40B4-BE49-F238E27FC236}">
                <a16:creationId xmlns:a16="http://schemas.microsoft.com/office/drawing/2014/main" id="{BB89D2F1-3294-498B-87DC-1CB082AA57E7}"/>
              </a:ext>
            </a:extLst>
          </p:cNvPr>
          <p:cNvSpPr>
            <a:spLocks noGrp="1"/>
          </p:cNvSpPr>
          <p:nvPr>
            <p:ph sz="half" idx="1"/>
          </p:nvPr>
        </p:nvSpPr>
        <p:spPr>
          <a:xfrm>
            <a:off x="838200" y="1825624"/>
            <a:ext cx="5181600" cy="5032375"/>
          </a:xfrm>
        </p:spPr>
        <p:txBody>
          <a:bodyPr>
            <a:normAutofit fontScale="92500" lnSpcReduction="10000"/>
          </a:bodyPr>
          <a:lstStyle/>
          <a:p>
            <a:pPr marL="0" indent="0">
              <a:buNone/>
            </a:pPr>
            <a:r>
              <a:rPr lang="en-US" dirty="0"/>
              <a:t>In many video games, you might form a group of friends and play together. In this activity, we will define a function, which attempts to merge two groups into a single one.</a:t>
            </a:r>
          </a:p>
          <a:p>
            <a:r>
              <a:rPr lang="en-US" dirty="0"/>
              <a:t>A group will simply consist of a list of names, as shown below.</a:t>
            </a:r>
          </a:p>
          <a:p>
            <a:pPr marL="0" indent="0" algn="ctr">
              <a:buNone/>
            </a:pPr>
            <a:r>
              <a:rPr lang="en-GB" b="1" dirty="0"/>
              <a:t>group</a:t>
            </a:r>
            <a:r>
              <a:rPr lang="en-GB" dirty="0"/>
              <a:t> = ["Matt", "Oka", "Tony", "Norman"]</a:t>
            </a:r>
          </a:p>
          <a:p>
            <a:r>
              <a:rPr lang="en-US" dirty="0"/>
              <a:t>Write a function </a:t>
            </a:r>
            <a:r>
              <a:rPr lang="en-US" b="1" dirty="0" err="1"/>
              <a:t>merge_groups</a:t>
            </a:r>
            <a:r>
              <a:rPr lang="en-US" b="1" dirty="0"/>
              <a:t>()</a:t>
            </a:r>
            <a:r>
              <a:rPr lang="en-US" dirty="0"/>
              <a:t>,</a:t>
            </a:r>
            <a:r>
              <a:rPr lang="en-US" b="1" dirty="0"/>
              <a:t> </a:t>
            </a:r>
            <a:r>
              <a:rPr lang="en-US" dirty="0"/>
              <a:t>which receives two groups of people as lists of names.</a:t>
            </a:r>
            <a:endParaRPr lang="en-GB" dirty="0"/>
          </a:p>
        </p:txBody>
      </p:sp>
      <p:sp>
        <p:nvSpPr>
          <p:cNvPr id="4" name="Content Placeholder 3">
            <a:extLst>
              <a:ext uri="{FF2B5EF4-FFF2-40B4-BE49-F238E27FC236}">
                <a16:creationId xmlns:a16="http://schemas.microsoft.com/office/drawing/2014/main" id="{9C8F244D-5D15-485C-9730-047087E8DB7F}"/>
              </a:ext>
            </a:extLst>
          </p:cNvPr>
          <p:cNvSpPr>
            <a:spLocks noGrp="1"/>
          </p:cNvSpPr>
          <p:nvPr>
            <p:ph sz="half" idx="2"/>
          </p:nvPr>
        </p:nvSpPr>
        <p:spPr>
          <a:xfrm>
            <a:off x="6172200" y="1825625"/>
            <a:ext cx="5181600" cy="5032374"/>
          </a:xfrm>
        </p:spPr>
        <p:txBody>
          <a:bodyPr>
            <a:normAutofit fontScale="92500" lnSpcReduction="10000"/>
          </a:bodyPr>
          <a:lstStyle/>
          <a:p>
            <a:r>
              <a:rPr lang="en-US" dirty="0"/>
              <a:t>We will call these two groups variables, </a:t>
            </a:r>
            <a:r>
              <a:rPr lang="en-US" b="1" dirty="0"/>
              <a:t>group1</a:t>
            </a:r>
            <a:r>
              <a:rPr lang="en-US" dirty="0"/>
              <a:t> and </a:t>
            </a:r>
            <a:r>
              <a:rPr lang="en-US" b="1" dirty="0"/>
              <a:t>group2</a:t>
            </a:r>
            <a:r>
              <a:rPr lang="en-US" dirty="0"/>
              <a:t> respectively.</a:t>
            </a:r>
          </a:p>
          <a:p>
            <a:r>
              <a:rPr lang="en-US" dirty="0"/>
              <a:t>This function will </a:t>
            </a:r>
            <a:r>
              <a:rPr lang="en-US" b="1" dirty="0"/>
              <a:t>merge</a:t>
            </a:r>
            <a:r>
              <a:rPr lang="en-US" dirty="0"/>
              <a:t> </a:t>
            </a:r>
            <a:r>
              <a:rPr lang="en-US" b="1" dirty="0"/>
              <a:t>both</a:t>
            </a:r>
            <a:r>
              <a:rPr lang="en-US" dirty="0"/>
              <a:t> </a:t>
            </a:r>
            <a:r>
              <a:rPr lang="en-US" b="1" dirty="0"/>
              <a:t>groups</a:t>
            </a:r>
            <a:r>
              <a:rPr lang="en-US" dirty="0"/>
              <a:t> into a new one containing the members of both groups, and will return the </a:t>
            </a:r>
            <a:r>
              <a:rPr lang="en-US" b="1" dirty="0" err="1"/>
              <a:t>merged_group</a:t>
            </a:r>
            <a:r>
              <a:rPr lang="en-US" b="1" dirty="0"/>
              <a:t> </a:t>
            </a:r>
            <a:r>
              <a:rPr lang="en-US" dirty="0"/>
              <a:t>list as its only output.</a:t>
            </a:r>
          </a:p>
          <a:p>
            <a:r>
              <a:rPr lang="en-US" dirty="0"/>
              <a:t>However, it will only do so, </a:t>
            </a:r>
            <a:r>
              <a:rPr lang="en-US" b="1" dirty="0"/>
              <a:t>if the resulting merged group does not contain more than 6 people</a:t>
            </a:r>
            <a:r>
              <a:rPr lang="en-US" dirty="0"/>
              <a:t>. Otherwise, the function will return both group1 and group2, therefore refusing to merge them.</a:t>
            </a:r>
            <a:endParaRPr lang="en-GB" dirty="0"/>
          </a:p>
        </p:txBody>
      </p:sp>
    </p:spTree>
    <p:extLst>
      <p:ext uri="{BB962C8B-B14F-4D97-AF65-F5344CB8AC3E}">
        <p14:creationId xmlns:p14="http://schemas.microsoft.com/office/powerpoint/2010/main" val="3142260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4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p:txBody>
          <a:bodyPr/>
          <a:lstStyle/>
          <a:p>
            <a:pPr marL="0" indent="0">
              <a:buNone/>
            </a:pPr>
            <a:r>
              <a:rPr lang="en-US" dirty="0"/>
              <a:t>A standard deck of cards consists of 52 different cards, forming all 52 possible combinations of 4 possible suits and 13 possible values (4x13 = 52!)</a:t>
            </a:r>
          </a:p>
          <a:p>
            <a:r>
              <a:rPr lang="en-US" dirty="0"/>
              <a:t>The 4 possible suits are listed in the </a:t>
            </a:r>
            <a:r>
              <a:rPr lang="en-US" b="1" dirty="0" err="1"/>
              <a:t>suits_list</a:t>
            </a:r>
            <a:r>
              <a:rPr lang="en-US" b="1" dirty="0"/>
              <a:t> </a:t>
            </a:r>
            <a:r>
              <a:rPr lang="en-US" dirty="0"/>
              <a:t>below.</a:t>
            </a:r>
          </a:p>
          <a:p>
            <a:pPr marL="0" indent="0">
              <a:buNone/>
            </a:pPr>
            <a:r>
              <a:rPr lang="en-US" i="1" dirty="0" err="1"/>
              <a:t>suits_list</a:t>
            </a:r>
            <a:r>
              <a:rPr lang="en-US" i="1" dirty="0"/>
              <a:t> = ["Hearts", "Diamonds", "Spades", "Clubs"]</a:t>
            </a:r>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p:txBody>
          <a:bodyPr/>
          <a:lstStyle/>
          <a:p>
            <a:r>
              <a:rPr lang="en-US" dirty="0"/>
              <a:t>The 13 possible values are listed in the </a:t>
            </a:r>
            <a:r>
              <a:rPr lang="en-US" b="1" dirty="0" err="1"/>
              <a:t>values_list</a:t>
            </a:r>
            <a:r>
              <a:rPr lang="en-US" b="1" dirty="0"/>
              <a:t> </a:t>
            </a:r>
            <a:r>
              <a:rPr lang="en-US" dirty="0"/>
              <a:t>below.</a:t>
            </a:r>
            <a:endParaRPr lang="en-GB" dirty="0"/>
          </a:p>
          <a:p>
            <a:pPr marL="0" indent="0">
              <a:buNone/>
            </a:pPr>
            <a:r>
              <a:rPr lang="en-US" i="1" dirty="0" err="1"/>
              <a:t>values_list</a:t>
            </a:r>
            <a:r>
              <a:rPr lang="en-US" i="1" dirty="0"/>
              <a:t> = ["Ace", "2", "3", "4", "5", "6", "7", "8", "9", "10", "Jack", "Queen", "King"]</a:t>
            </a:r>
            <a:endParaRPr lang="en-GB" i="1" dirty="0"/>
          </a:p>
        </p:txBody>
      </p:sp>
    </p:spTree>
    <p:extLst>
      <p:ext uri="{BB962C8B-B14F-4D97-AF65-F5344CB8AC3E}">
        <p14:creationId xmlns:p14="http://schemas.microsoft.com/office/powerpoint/2010/main" val="16215836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147A1-727E-4773-B5E8-A34C57B53272}"/>
              </a:ext>
            </a:extLst>
          </p:cNvPr>
          <p:cNvSpPr>
            <a:spLocks noGrp="1"/>
          </p:cNvSpPr>
          <p:nvPr>
            <p:ph type="title"/>
          </p:nvPr>
        </p:nvSpPr>
        <p:spPr/>
        <p:txBody>
          <a:bodyPr/>
          <a:lstStyle/>
          <a:p>
            <a:r>
              <a:rPr lang="en-US" dirty="0"/>
              <a:t>Activity 4</a:t>
            </a:r>
            <a:br>
              <a:rPr lang="en-US" dirty="0"/>
            </a:br>
            <a:r>
              <a:rPr lang="en-US" dirty="0"/>
              <a:t> – Complete, sorted deck of cards</a:t>
            </a:r>
            <a:endParaRPr lang="en-GB" dirty="0"/>
          </a:p>
        </p:txBody>
      </p:sp>
      <p:sp>
        <p:nvSpPr>
          <p:cNvPr id="3" name="Content Placeholder 2">
            <a:extLst>
              <a:ext uri="{FF2B5EF4-FFF2-40B4-BE49-F238E27FC236}">
                <a16:creationId xmlns:a16="http://schemas.microsoft.com/office/drawing/2014/main" id="{6F335AAF-7685-4E6A-A81E-8415FF38E5E3}"/>
              </a:ext>
            </a:extLst>
          </p:cNvPr>
          <p:cNvSpPr>
            <a:spLocks noGrp="1"/>
          </p:cNvSpPr>
          <p:nvPr>
            <p:ph sz="half" idx="1"/>
          </p:nvPr>
        </p:nvSpPr>
        <p:spPr>
          <a:xfrm>
            <a:off x="838200" y="1825624"/>
            <a:ext cx="5181600" cy="5032375"/>
          </a:xfrm>
        </p:spPr>
        <p:txBody>
          <a:bodyPr>
            <a:normAutofit/>
          </a:bodyPr>
          <a:lstStyle/>
          <a:p>
            <a:pPr marL="0" indent="0">
              <a:buNone/>
            </a:pPr>
            <a:r>
              <a:rPr lang="en-US" dirty="0"/>
              <a:t>Write a function </a:t>
            </a:r>
            <a:r>
              <a:rPr lang="en-US" b="1" dirty="0" err="1"/>
              <a:t>complete_deck</a:t>
            </a:r>
            <a:r>
              <a:rPr lang="en-US" b="1" dirty="0"/>
              <a:t>(),</a:t>
            </a:r>
          </a:p>
          <a:p>
            <a:r>
              <a:rPr lang="en-US" dirty="0"/>
              <a:t>which receives </a:t>
            </a:r>
            <a:r>
              <a:rPr lang="en-US" b="1" dirty="0" err="1"/>
              <a:t>suits_list</a:t>
            </a:r>
            <a:r>
              <a:rPr lang="en-US" b="1" dirty="0"/>
              <a:t> </a:t>
            </a:r>
            <a:r>
              <a:rPr lang="en-US" dirty="0"/>
              <a:t>and </a:t>
            </a:r>
            <a:r>
              <a:rPr lang="en-US" b="1" dirty="0" err="1"/>
              <a:t>values_list</a:t>
            </a:r>
            <a:r>
              <a:rPr lang="en-US" dirty="0"/>
              <a:t>, as input parameters,</a:t>
            </a:r>
          </a:p>
          <a:p>
            <a:pPr marL="0" indent="0">
              <a:buNone/>
            </a:pPr>
            <a:r>
              <a:rPr lang="en-US" i="1" dirty="0" err="1"/>
              <a:t>suits_list</a:t>
            </a:r>
            <a:r>
              <a:rPr lang="en-US" i="1" dirty="0"/>
              <a:t> = ["Hearts", "Diamonds", "Spades", "Clubs"]</a:t>
            </a:r>
          </a:p>
          <a:p>
            <a:pPr marL="0" indent="0">
              <a:buNone/>
            </a:pPr>
            <a:r>
              <a:rPr lang="en-US" i="1" dirty="0" err="1"/>
              <a:t>values_list</a:t>
            </a:r>
            <a:r>
              <a:rPr lang="en-US" i="1" dirty="0"/>
              <a:t> = ["Ace", "2", "3", "4", "5", "6", "7", "8", "9", "10", "Jack", "Queen", "King"]</a:t>
            </a:r>
          </a:p>
          <a:p>
            <a:r>
              <a:rPr lang="en-US" dirty="0"/>
              <a:t>And returns a complete sorted deck, as defined on the right.</a:t>
            </a:r>
            <a:endParaRPr lang="en-GB" dirty="0"/>
          </a:p>
        </p:txBody>
      </p:sp>
      <p:sp>
        <p:nvSpPr>
          <p:cNvPr id="4" name="Content Placeholder 3">
            <a:extLst>
              <a:ext uri="{FF2B5EF4-FFF2-40B4-BE49-F238E27FC236}">
                <a16:creationId xmlns:a16="http://schemas.microsoft.com/office/drawing/2014/main" id="{452D9A65-0727-4CBD-8502-D0D07875815F}"/>
              </a:ext>
            </a:extLst>
          </p:cNvPr>
          <p:cNvSpPr>
            <a:spLocks noGrp="1"/>
          </p:cNvSpPr>
          <p:nvPr>
            <p:ph sz="half" idx="2"/>
          </p:nvPr>
        </p:nvSpPr>
        <p:spPr>
          <a:xfrm>
            <a:off x="6410632" y="1825624"/>
            <a:ext cx="5617245" cy="4911238"/>
          </a:xfrm>
        </p:spPr>
        <p:txBody>
          <a:bodyPr>
            <a:normAutofit/>
          </a:bodyPr>
          <a:lstStyle/>
          <a:p>
            <a:pPr marL="0" indent="0">
              <a:buNone/>
            </a:pPr>
            <a:r>
              <a:rPr lang="en-US" i="1" dirty="0"/>
              <a:t>deck = ['Ace of Hearts', '2 of Hearts', '3 of Hearts', '4 of Hearts’, …, 'Queen of Hearts', 'King of Hearts', 'Ace of Diamonds', '2 of Diamonds', '3 of Diamonds', '4 of Diamonds’, …, 'Queen of Diamonds', 'King of Diamonds', 'Ace of Spades', '2 of Spades', '3 of Spades', '4 of Spades’, …, 'Queen of Spades', 'King of Spades', 'Ace of Clubs', '2 of Clubs', '3 of Clubs', '4 of Clubs’, … 'Queen of Clubs', 'King of Clubs']</a:t>
            </a:r>
            <a:endParaRPr lang="en-GB" i="1" dirty="0"/>
          </a:p>
        </p:txBody>
      </p:sp>
    </p:spTree>
    <p:extLst>
      <p:ext uri="{BB962C8B-B14F-4D97-AF65-F5344CB8AC3E}">
        <p14:creationId xmlns:p14="http://schemas.microsoft.com/office/powerpoint/2010/main" val="41985059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9C0BE5-A386-4D5D-8588-F18EC6CE8147}"/>
              </a:ext>
            </a:extLst>
          </p:cNvPr>
          <p:cNvSpPr>
            <a:spLocks noGrp="1"/>
          </p:cNvSpPr>
          <p:nvPr>
            <p:ph type="title"/>
          </p:nvPr>
        </p:nvSpPr>
        <p:spPr/>
        <p:txBody>
          <a:bodyPr/>
          <a:lstStyle/>
          <a:p>
            <a:r>
              <a:rPr lang="en-US" dirty="0"/>
              <a:t>More methods and functions on lists</a:t>
            </a:r>
            <a:endParaRPr lang="en-GB" dirty="0"/>
          </a:p>
        </p:txBody>
      </p:sp>
      <p:sp>
        <p:nvSpPr>
          <p:cNvPr id="3" name="Content Placeholder 2">
            <a:extLst>
              <a:ext uri="{FF2B5EF4-FFF2-40B4-BE49-F238E27FC236}">
                <a16:creationId xmlns:a16="http://schemas.microsoft.com/office/drawing/2014/main" id="{3B1BF05F-D80D-4CCB-B20B-F196217D97C7}"/>
              </a:ext>
            </a:extLst>
          </p:cNvPr>
          <p:cNvSpPr>
            <a:spLocks noGrp="1"/>
          </p:cNvSpPr>
          <p:nvPr>
            <p:ph idx="1"/>
          </p:nvPr>
        </p:nvSpPr>
        <p:spPr>
          <a:xfrm>
            <a:off x="838200" y="1825624"/>
            <a:ext cx="10515600" cy="5032375"/>
          </a:xfrm>
        </p:spPr>
        <p:txBody>
          <a:bodyPr>
            <a:normAutofit/>
          </a:bodyPr>
          <a:lstStyle/>
          <a:p>
            <a:pPr marL="0" indent="0">
              <a:buNone/>
            </a:pPr>
            <a:r>
              <a:rPr lang="en-US" dirty="0"/>
              <a:t>The lists objects in Python have </a:t>
            </a:r>
            <a:r>
              <a:rPr lang="en-US" b="1" dirty="0"/>
              <a:t>many more built-in methods and functions </a:t>
            </a:r>
            <a:r>
              <a:rPr lang="en-US" dirty="0"/>
              <a:t>you could use.</a:t>
            </a:r>
          </a:p>
          <a:p>
            <a:r>
              <a:rPr lang="en-US" dirty="0"/>
              <a:t>We </a:t>
            </a:r>
            <a:r>
              <a:rPr lang="en-US" b="1" dirty="0"/>
              <a:t>do not expect you to know </a:t>
            </a:r>
            <a:r>
              <a:rPr lang="en-US" dirty="0"/>
              <a:t>about all these methods and functions, nor about how they work in detail.</a:t>
            </a:r>
          </a:p>
          <a:p>
            <a:r>
              <a:rPr lang="en-US" dirty="0"/>
              <a:t>Just know where to find the information if you need it.</a:t>
            </a:r>
          </a:p>
          <a:p>
            <a:r>
              <a:rPr lang="en-US" dirty="0"/>
              <a:t>Also, do not be afraid to </a:t>
            </a:r>
            <a:r>
              <a:rPr lang="en-US" b="1" dirty="0"/>
              <a:t>read the Python documentation! </a:t>
            </a:r>
          </a:p>
          <a:p>
            <a:endParaRPr lang="en-US" b="1" dirty="0"/>
          </a:p>
          <a:p>
            <a:r>
              <a:rPr lang="en-US" b="1" dirty="0"/>
              <a:t>List documentation:</a:t>
            </a:r>
            <a:br>
              <a:rPr lang="en-GB" b="1" dirty="0"/>
            </a:br>
            <a:r>
              <a:rPr lang="en-GB" dirty="0">
                <a:hlinkClick r:id="rId2"/>
              </a:rPr>
              <a:t>https://docs.python.org/3/tutorial/datastructures.html</a:t>
            </a:r>
            <a:endParaRPr lang="en-GB" dirty="0"/>
          </a:p>
          <a:p>
            <a:endParaRPr lang="en-GB" dirty="0"/>
          </a:p>
        </p:txBody>
      </p:sp>
    </p:spTree>
    <p:extLst>
      <p:ext uri="{BB962C8B-B14F-4D97-AF65-F5344CB8AC3E}">
        <p14:creationId xmlns:p14="http://schemas.microsoft.com/office/powerpoint/2010/main" val="3106836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C539F-814F-4032-AB55-EBCDF7B3D73B}"/>
              </a:ext>
            </a:extLst>
          </p:cNvPr>
          <p:cNvSpPr>
            <a:spLocks noGrp="1"/>
          </p:cNvSpPr>
          <p:nvPr>
            <p:ph type="title"/>
          </p:nvPr>
        </p:nvSpPr>
        <p:spPr/>
        <p:txBody>
          <a:bodyPr/>
          <a:lstStyle/>
          <a:p>
            <a:r>
              <a:rPr lang="en-US" dirty="0"/>
              <a:t>More methods and functions on lists</a:t>
            </a:r>
            <a:endParaRPr lang="en-GB" dirty="0"/>
          </a:p>
        </p:txBody>
      </p:sp>
      <p:pic>
        <p:nvPicPr>
          <p:cNvPr id="5" name="Picture 4">
            <a:extLst>
              <a:ext uri="{FF2B5EF4-FFF2-40B4-BE49-F238E27FC236}">
                <a16:creationId xmlns:a16="http://schemas.microsoft.com/office/drawing/2014/main" id="{1F8D76E0-14F6-4AB0-A812-EC55CAAB287F}"/>
              </a:ext>
            </a:extLst>
          </p:cNvPr>
          <p:cNvPicPr>
            <a:picLocks noChangeAspect="1"/>
          </p:cNvPicPr>
          <p:nvPr/>
        </p:nvPicPr>
        <p:blipFill rotWithShape="1">
          <a:blip r:embed="rId2"/>
          <a:srcRect l="50000" t="2667" b="14667"/>
          <a:stretch/>
        </p:blipFill>
        <p:spPr>
          <a:xfrm>
            <a:off x="906584" y="1570890"/>
            <a:ext cx="10113108" cy="5225106"/>
          </a:xfrm>
          <a:prstGeom prst="rect">
            <a:avLst/>
          </a:prstGeom>
        </p:spPr>
      </p:pic>
    </p:spTree>
    <p:extLst>
      <p:ext uri="{BB962C8B-B14F-4D97-AF65-F5344CB8AC3E}">
        <p14:creationId xmlns:p14="http://schemas.microsoft.com/office/powerpoint/2010/main" val="2780107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a:t>
            </a:r>
          </a:p>
        </p:txBody>
      </p:sp>
    </p:spTree>
    <p:extLst>
      <p:ext uri="{BB962C8B-B14F-4D97-AF65-F5344CB8AC3E}">
        <p14:creationId xmlns:p14="http://schemas.microsoft.com/office/powerpoint/2010/main" val="23697660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a:t>
            </a:r>
            <a:endParaRPr lang="en-US" dirty="0"/>
          </a:p>
        </p:txBody>
      </p:sp>
    </p:spTree>
    <p:extLst>
      <p:ext uri="{BB962C8B-B14F-4D97-AF65-F5344CB8AC3E}">
        <p14:creationId xmlns:p14="http://schemas.microsoft.com/office/powerpoint/2010/main" val="11578013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a:t>
            </a:r>
            <a:endParaRPr lang="en-US" dirty="0"/>
          </a:p>
        </p:txBody>
      </p:sp>
    </p:spTree>
    <p:extLst>
      <p:ext uri="{BB962C8B-B14F-4D97-AF65-F5344CB8AC3E}">
        <p14:creationId xmlns:p14="http://schemas.microsoft.com/office/powerpoint/2010/main" val="3869309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67752-4BB5-4F73-A5AA-A147C0F24616}"/>
              </a:ext>
            </a:extLst>
          </p:cNvPr>
          <p:cNvSpPr>
            <a:spLocks noGrp="1"/>
          </p:cNvSpPr>
          <p:nvPr>
            <p:ph type="title"/>
          </p:nvPr>
        </p:nvSpPr>
        <p:spPr/>
        <p:txBody>
          <a:bodyPr/>
          <a:lstStyle/>
          <a:p>
            <a:r>
              <a:rPr lang="en-US" dirty="0"/>
              <a:t>Length of a list</a:t>
            </a:r>
            <a:endParaRPr lang="en-GB" dirty="0"/>
          </a:p>
        </p:txBody>
      </p:sp>
      <p:sp>
        <p:nvSpPr>
          <p:cNvPr id="3" name="Content Placeholder 2">
            <a:extLst>
              <a:ext uri="{FF2B5EF4-FFF2-40B4-BE49-F238E27FC236}">
                <a16:creationId xmlns:a16="http://schemas.microsoft.com/office/drawing/2014/main" id="{06791881-890A-493C-A73F-427412EC9082}"/>
              </a:ext>
            </a:extLst>
          </p:cNvPr>
          <p:cNvSpPr>
            <a:spLocks noGrp="1"/>
          </p:cNvSpPr>
          <p:nvPr>
            <p:ph sz="half" idx="1"/>
          </p:nvPr>
        </p:nvSpPr>
        <p:spPr/>
        <p:txBody>
          <a:bodyPr/>
          <a:lstStyle/>
          <a:p>
            <a:pPr marL="0" indent="0">
              <a:buNone/>
            </a:pPr>
            <a:r>
              <a:rPr lang="en-US" b="1" dirty="0"/>
              <a:t>Definition (</a:t>
            </a:r>
            <a:r>
              <a:rPr lang="en-US" b="1" dirty="0">
                <a:solidFill>
                  <a:srgbClr val="00B050"/>
                </a:solidFill>
              </a:rPr>
              <a:t>length</a:t>
            </a:r>
            <a:r>
              <a:rPr lang="en-US" b="1" dirty="0"/>
              <a:t> of a list):</a:t>
            </a:r>
            <a:br>
              <a:rPr lang="en-US" b="1" dirty="0"/>
            </a:br>
            <a:r>
              <a:rPr lang="en-US" dirty="0"/>
              <a:t>The </a:t>
            </a:r>
            <a:r>
              <a:rPr lang="en-US" b="1" dirty="0">
                <a:solidFill>
                  <a:srgbClr val="00B050"/>
                </a:solidFill>
              </a:rPr>
              <a:t>length</a:t>
            </a:r>
            <a:r>
              <a:rPr lang="en-US" dirty="0"/>
              <a:t> of a list consists of the </a:t>
            </a:r>
            <a:r>
              <a:rPr lang="en-US" b="1" dirty="0"/>
              <a:t>number of elements in the list</a:t>
            </a:r>
            <a:r>
              <a:rPr lang="en-US" dirty="0"/>
              <a:t>.</a:t>
            </a:r>
          </a:p>
          <a:p>
            <a:r>
              <a:rPr lang="en-US" dirty="0"/>
              <a:t>It can be simply computed by using the </a:t>
            </a:r>
            <a:r>
              <a:rPr lang="en-US" b="1" dirty="0" err="1">
                <a:solidFill>
                  <a:srgbClr val="00B050"/>
                </a:solidFill>
              </a:rPr>
              <a:t>len</a:t>
            </a:r>
            <a:r>
              <a:rPr lang="en-US" b="1" dirty="0"/>
              <a:t>()</a:t>
            </a:r>
            <a:r>
              <a:rPr lang="en-US" dirty="0"/>
              <a:t> function on a list, which returns </a:t>
            </a:r>
            <a:r>
              <a:rPr lang="en-US" b="1" dirty="0"/>
              <a:t>a positive integer </a:t>
            </a:r>
            <a:r>
              <a:rPr lang="en-US" dirty="0"/>
              <a:t>corresponding to the </a:t>
            </a:r>
            <a:r>
              <a:rPr lang="en-US" b="1" dirty="0"/>
              <a:t>number of elements </a:t>
            </a:r>
            <a:r>
              <a:rPr lang="en-US" dirty="0"/>
              <a:t>in the list.</a:t>
            </a:r>
          </a:p>
          <a:p>
            <a:r>
              <a:rPr lang="en-US" dirty="0"/>
              <a:t>An </a:t>
            </a:r>
            <a:r>
              <a:rPr lang="en-US" b="1" dirty="0"/>
              <a:t>empty list</a:t>
            </a:r>
            <a:r>
              <a:rPr lang="en-US" dirty="0"/>
              <a:t>, defined as </a:t>
            </a:r>
            <a:r>
              <a:rPr lang="en-US" b="1" dirty="0"/>
              <a:t>[]</a:t>
            </a:r>
            <a:r>
              <a:rPr lang="en-US" dirty="0"/>
              <a:t>, has zero elements in it.</a:t>
            </a:r>
            <a:endParaRPr lang="en-GB" dirty="0"/>
          </a:p>
        </p:txBody>
      </p:sp>
      <p:pic>
        <p:nvPicPr>
          <p:cNvPr id="5" name="Picture 4">
            <a:extLst>
              <a:ext uri="{FF2B5EF4-FFF2-40B4-BE49-F238E27FC236}">
                <a16:creationId xmlns:a16="http://schemas.microsoft.com/office/drawing/2014/main" id="{D184CFB4-C36F-4F50-9590-5493B582C7B9}"/>
              </a:ext>
            </a:extLst>
          </p:cNvPr>
          <p:cNvPicPr>
            <a:picLocks noChangeAspect="1"/>
          </p:cNvPicPr>
          <p:nvPr/>
        </p:nvPicPr>
        <p:blipFill rotWithShape="1">
          <a:blip r:embed="rId2"/>
          <a:srcRect l="10332" t="30776" r="78954" b="40571"/>
          <a:stretch/>
        </p:blipFill>
        <p:spPr>
          <a:xfrm>
            <a:off x="6270170" y="1354786"/>
            <a:ext cx="5822303" cy="4865790"/>
          </a:xfrm>
          <a:prstGeom prst="rect">
            <a:avLst/>
          </a:prstGeom>
        </p:spPr>
      </p:pic>
    </p:spTree>
    <p:extLst>
      <p:ext uri="{BB962C8B-B14F-4D97-AF65-F5344CB8AC3E}">
        <p14:creationId xmlns:p14="http://schemas.microsoft.com/office/powerpoint/2010/main" val="4179010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a:t>
            </a:r>
            <a:endParaRPr lang="en-US" dirty="0"/>
          </a:p>
        </p:txBody>
      </p:sp>
    </p:spTree>
    <p:extLst>
      <p:ext uri="{BB962C8B-B14F-4D97-AF65-F5344CB8AC3E}">
        <p14:creationId xmlns:p14="http://schemas.microsoft.com/office/powerpoint/2010/main" val="2438813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p:txBody>
      </p:sp>
      <p:pic>
        <p:nvPicPr>
          <p:cNvPr id="7" name="Picture 2">
            <a:extLst>
              <a:ext uri="{FF2B5EF4-FFF2-40B4-BE49-F238E27FC236}">
                <a16:creationId xmlns:a16="http://schemas.microsoft.com/office/drawing/2014/main" id="{F3E34F18-258C-49CE-820C-03ADAA42A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close up of a logo&#10;&#10;Description automatically generated">
            <a:extLst>
              <a:ext uri="{FF2B5EF4-FFF2-40B4-BE49-F238E27FC236}">
                <a16:creationId xmlns:a16="http://schemas.microsoft.com/office/drawing/2014/main" id="{9B5079B0-C36D-4A8C-8CC5-180B1C635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spTree>
    <p:extLst>
      <p:ext uri="{BB962C8B-B14F-4D97-AF65-F5344CB8AC3E}">
        <p14:creationId xmlns:p14="http://schemas.microsoft.com/office/powerpoint/2010/main" val="7644117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CF550-3DFB-4AAF-85D7-AAD69CD78DF1}"/>
              </a:ext>
            </a:extLst>
          </p:cNvPr>
          <p:cNvSpPr>
            <a:spLocks noGrp="1"/>
          </p:cNvSpPr>
          <p:nvPr>
            <p:ph type="title"/>
          </p:nvPr>
        </p:nvSpPr>
        <p:spPr/>
        <p:txBody>
          <a:bodyPr/>
          <a:lstStyle/>
          <a:p>
            <a:r>
              <a:rPr lang="en-US" dirty="0"/>
              <a:t>RTFM</a:t>
            </a:r>
            <a:endParaRPr lang="en-GB" dirty="0"/>
          </a:p>
        </p:txBody>
      </p:sp>
      <p:sp>
        <p:nvSpPr>
          <p:cNvPr id="3" name="Content Placeholder 2">
            <a:extLst>
              <a:ext uri="{FF2B5EF4-FFF2-40B4-BE49-F238E27FC236}">
                <a16:creationId xmlns:a16="http://schemas.microsoft.com/office/drawing/2014/main" id="{DA4DE81B-E6D1-47A5-B2E9-BF04EE99EC51}"/>
              </a:ext>
            </a:extLst>
          </p:cNvPr>
          <p:cNvSpPr>
            <a:spLocks noGrp="1"/>
          </p:cNvSpPr>
          <p:nvPr>
            <p:ph sz="half" idx="1"/>
          </p:nvPr>
        </p:nvSpPr>
        <p:spPr>
          <a:xfrm>
            <a:off x="838200" y="1825624"/>
            <a:ext cx="5181600" cy="4956725"/>
          </a:xfrm>
        </p:spPr>
        <p:txBody>
          <a:bodyPr>
            <a:normAutofit/>
          </a:bodyPr>
          <a:lstStyle/>
          <a:p>
            <a:pPr marL="0" indent="0">
              <a:buNone/>
            </a:pPr>
            <a:r>
              <a:rPr lang="en-US" b="1" dirty="0"/>
              <a:t>Definition (</a:t>
            </a:r>
            <a:r>
              <a:rPr lang="en-US" b="1" dirty="0">
                <a:solidFill>
                  <a:srgbClr val="00B050"/>
                </a:solidFill>
              </a:rPr>
              <a:t>RTFM</a:t>
            </a:r>
            <a:r>
              <a:rPr lang="en-US" b="1" dirty="0"/>
              <a:t>): </a:t>
            </a:r>
            <a:r>
              <a:rPr lang="en-US" dirty="0"/>
              <a:t>The acronym </a:t>
            </a:r>
            <a:r>
              <a:rPr lang="en-US" b="1" dirty="0">
                <a:solidFill>
                  <a:srgbClr val="00B050"/>
                </a:solidFill>
              </a:rPr>
              <a:t>RTFM</a:t>
            </a:r>
            <a:r>
              <a:rPr lang="en-US" dirty="0"/>
              <a:t> stands for </a:t>
            </a:r>
            <a:r>
              <a:rPr lang="en-US" b="1" dirty="0"/>
              <a:t>“Read. The. F***</a:t>
            </a:r>
            <a:r>
              <a:rPr lang="en-US" b="1" dirty="0" err="1"/>
              <a:t>ing</a:t>
            </a:r>
            <a:r>
              <a:rPr lang="en-US" b="1" dirty="0"/>
              <a:t>. Manual.”</a:t>
            </a:r>
            <a:r>
              <a:rPr lang="en-US" dirty="0"/>
              <a:t>.</a:t>
            </a:r>
          </a:p>
          <a:p>
            <a:r>
              <a:rPr lang="en-US" dirty="0"/>
              <a:t>While it may sound rude, </a:t>
            </a:r>
            <a:r>
              <a:rPr lang="en-US" b="1" dirty="0"/>
              <a:t>RTFM</a:t>
            </a:r>
            <a:r>
              <a:rPr lang="en-US" dirty="0"/>
              <a:t> is positively used in computer science communities, to encourage people to try to help themselves first, before seeking assistance from others (other being professors, classmates, </a:t>
            </a:r>
            <a:r>
              <a:rPr lang="en-US" dirty="0" err="1"/>
              <a:t>StackOverflow</a:t>
            </a:r>
            <a:r>
              <a:rPr lang="en-US" dirty="0"/>
              <a:t>, ChatGPT, etc.)</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a:t>
            </a:r>
            <a:r>
              <a:rPr kumimoji="0" lang="en-US" sz="2400" b="0" i="1" u="none" strike="noStrike" kern="1200" cap="none" spc="0" normalizeH="0" baseline="0" noProof="0" dirty="0">
                <a:ln>
                  <a:noFill/>
                </a:ln>
                <a:solidFill>
                  <a:prstClr val="black"/>
                </a:solidFill>
                <a:effectLst/>
                <a:uLnTx/>
                <a:uFillTx/>
                <a:latin typeface="Calibri" panose="020F0502020204030204"/>
                <a:ea typeface="+mn-ea"/>
                <a:cs typeface="+mn-cs"/>
                <a:hlinkClick r:id="rId2"/>
              </a:rPr>
              <a:t>https://en.wikipedia.org/wiki/RTFM</a:t>
            </a: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 </a:t>
            </a:r>
          </a:p>
          <a:p>
            <a:pPr marL="0" indent="0">
              <a:buNone/>
            </a:pPr>
            <a:endParaRPr lang="en-US" dirty="0"/>
          </a:p>
        </p:txBody>
      </p:sp>
      <p:pic>
        <p:nvPicPr>
          <p:cNvPr id="8" name="Picture 2">
            <a:extLst>
              <a:ext uri="{FF2B5EF4-FFF2-40B4-BE49-F238E27FC236}">
                <a16:creationId xmlns:a16="http://schemas.microsoft.com/office/drawing/2014/main" id="{AAE92238-4B51-4083-A56A-8F67B6F23E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8231" y="105607"/>
            <a:ext cx="3562846" cy="3443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6869016E-92A4-487E-919D-2A49B2BBBE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1608" y="365125"/>
            <a:ext cx="2393553" cy="2792479"/>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9D17567-9E60-4D60-A7DB-EA384E1887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6338" y="1558304"/>
            <a:ext cx="5255391" cy="5224046"/>
          </a:xfrm>
          <a:prstGeom prst="rect">
            <a:avLst/>
          </a:prstGeom>
        </p:spPr>
      </p:pic>
    </p:spTree>
    <p:extLst>
      <p:ext uri="{BB962C8B-B14F-4D97-AF65-F5344CB8AC3E}">
        <p14:creationId xmlns:p14="http://schemas.microsoft.com/office/powerpoint/2010/main" val="9901587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153FD87-5B3C-4376-AF54-807184599D4D}"/>
              </a:ext>
            </a:extLst>
          </p:cNvPr>
          <p:cNvSpPr>
            <a:spLocks noGrp="1"/>
          </p:cNvSpPr>
          <p:nvPr>
            <p:ph type="title"/>
          </p:nvPr>
        </p:nvSpPr>
        <p:spPr/>
        <p:txBody>
          <a:bodyPr/>
          <a:lstStyle/>
          <a:p>
            <a:r>
              <a:rPr lang="en-US" dirty="0"/>
              <a:t>Matt’s Great advice</a:t>
            </a:r>
          </a:p>
        </p:txBody>
      </p:sp>
      <p:pic>
        <p:nvPicPr>
          <p:cNvPr id="10" name="Picture 9" descr="A picture containing person, indoor, table, woman&#10;&#10;Description automatically generated">
            <a:extLst>
              <a:ext uri="{FF2B5EF4-FFF2-40B4-BE49-F238E27FC236}">
                <a16:creationId xmlns:a16="http://schemas.microsoft.com/office/drawing/2014/main" id="{93F7CB8F-466F-4FBF-B9B9-0DEA6FD78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3662" y="1996829"/>
            <a:ext cx="5163364" cy="3872523"/>
          </a:xfrm>
          <a:prstGeom prst="rect">
            <a:avLst/>
          </a:prstGeom>
        </p:spPr>
      </p:pic>
      <p:sp>
        <p:nvSpPr>
          <p:cNvPr id="9" name="Content Placeholder 2">
            <a:extLst>
              <a:ext uri="{FF2B5EF4-FFF2-40B4-BE49-F238E27FC236}">
                <a16:creationId xmlns:a16="http://schemas.microsoft.com/office/drawing/2014/main" id="{ED569D6F-BC92-40F3-82E8-2041D580BAA2}"/>
              </a:ext>
            </a:extLst>
          </p:cNvPr>
          <p:cNvSpPr>
            <a:spLocks noGrp="1"/>
          </p:cNvSpPr>
          <p:nvPr>
            <p:ph sz="half" idx="1"/>
          </p:nvPr>
        </p:nvSpPr>
        <p:spPr>
          <a:xfrm>
            <a:off x="838200" y="1782087"/>
            <a:ext cx="5181600" cy="4302006"/>
          </a:xfrm>
          <a:solidFill>
            <a:schemeClr val="accent5">
              <a:lumMod val="40000"/>
              <a:lumOff val="60000"/>
            </a:schemeClr>
          </a:solidFill>
          <a:effectLst>
            <a:glow rad="228600">
              <a:schemeClr val="accent3">
                <a:satMod val="175000"/>
                <a:alpha val="40000"/>
              </a:schemeClr>
            </a:glow>
          </a:effectLst>
        </p:spPr>
        <p:txBody>
          <a:bodyPr>
            <a:normAutofit/>
          </a:bodyPr>
          <a:lstStyle/>
          <a:p>
            <a:pPr marL="0" indent="0">
              <a:buNone/>
            </a:pPr>
            <a:r>
              <a:rPr lang="en-US" sz="2400" b="1" dirty="0"/>
              <a:t>Matt’s Great Advice: Do not fear the Python documentation.</a:t>
            </a:r>
          </a:p>
          <a:p>
            <a:pPr marL="0" indent="0">
              <a:buNone/>
            </a:pPr>
            <a:r>
              <a:rPr lang="en-US" sz="2400" dirty="0"/>
              <a:t>No programmer in the world knows everything about every function, method and variable type in Python.</a:t>
            </a:r>
          </a:p>
          <a:p>
            <a:pPr marL="0" indent="0">
              <a:buNone/>
            </a:pPr>
            <a:r>
              <a:rPr lang="en-US" sz="2400" dirty="0"/>
              <a:t>Instead, we know </a:t>
            </a:r>
            <a:r>
              <a:rPr lang="en-US" sz="2400" b="1" dirty="0"/>
              <a:t>where and how to find the information online</a:t>
            </a:r>
            <a:r>
              <a:rPr lang="en-US" sz="2400" dirty="0"/>
              <a:t>, when needed.</a:t>
            </a:r>
          </a:p>
          <a:p>
            <a:pPr marL="0" indent="0">
              <a:buNone/>
            </a:pPr>
            <a:r>
              <a:rPr lang="en-US" sz="2400" dirty="0"/>
              <a:t>Make it a habit to look for the Python documentation when in doubt or looking for something specific!</a:t>
            </a:r>
          </a:p>
        </p:txBody>
      </p:sp>
    </p:spTree>
    <p:extLst>
      <p:ext uri="{BB962C8B-B14F-4D97-AF65-F5344CB8AC3E}">
        <p14:creationId xmlns:p14="http://schemas.microsoft.com/office/powerpoint/2010/main" val="37904521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44A706E-4485-8A97-716F-C682E4DE755C}"/>
              </a:ext>
            </a:extLst>
          </p:cNvPr>
          <p:cNvSpPr>
            <a:spLocks noGrp="1"/>
          </p:cNvSpPr>
          <p:nvPr>
            <p:ph type="title"/>
          </p:nvPr>
        </p:nvSpPr>
        <p:spPr/>
        <p:txBody>
          <a:bodyPr/>
          <a:lstStyle/>
          <a:p>
            <a:r>
              <a:rPr lang="en-GB" dirty="0"/>
              <a:t>Additional cool stuff on lists</a:t>
            </a:r>
          </a:p>
        </p:txBody>
      </p:sp>
      <p:sp>
        <p:nvSpPr>
          <p:cNvPr id="5" name="Text Placeholder 4">
            <a:extLst>
              <a:ext uri="{FF2B5EF4-FFF2-40B4-BE49-F238E27FC236}">
                <a16:creationId xmlns:a16="http://schemas.microsoft.com/office/drawing/2014/main" id="{64B6B57D-BA3D-6575-32BD-BF75660518A6}"/>
              </a:ext>
            </a:extLst>
          </p:cNvPr>
          <p:cNvSpPr>
            <a:spLocks noGrp="1"/>
          </p:cNvSpPr>
          <p:nvPr>
            <p:ph type="body" idx="1"/>
          </p:nvPr>
        </p:nvSpPr>
        <p:spPr/>
        <p:txBody>
          <a:bodyPr/>
          <a:lstStyle/>
          <a:p>
            <a:r>
              <a:rPr lang="en-GB" dirty="0"/>
              <a:t>If time allows…</a:t>
            </a:r>
          </a:p>
        </p:txBody>
      </p:sp>
    </p:spTree>
    <p:extLst>
      <p:ext uri="{BB962C8B-B14F-4D97-AF65-F5344CB8AC3E}">
        <p14:creationId xmlns:p14="http://schemas.microsoft.com/office/powerpoint/2010/main" val="37455268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D53266D2-D3C5-1B7F-5C0C-84D6A6505516}"/>
              </a:ext>
            </a:extLst>
          </p:cNvPr>
          <p:cNvPicPr>
            <a:picLocks noChangeAspect="1"/>
          </p:cNvPicPr>
          <p:nvPr/>
        </p:nvPicPr>
        <p:blipFill>
          <a:blip r:embed="rId2"/>
          <a:stretch>
            <a:fillRect/>
          </a:stretch>
        </p:blipFill>
        <p:spPr>
          <a:xfrm>
            <a:off x="3214560" y="3352344"/>
            <a:ext cx="5325218" cy="3029373"/>
          </a:xfrm>
          <a:prstGeom prst="rect">
            <a:avLst/>
          </a:prstGeom>
        </p:spPr>
      </p:pic>
    </p:spTree>
    <p:extLst>
      <p:ext uri="{BB962C8B-B14F-4D97-AF65-F5344CB8AC3E}">
        <p14:creationId xmlns:p14="http://schemas.microsoft.com/office/powerpoint/2010/main" val="3818048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5" name="Picture 4">
            <a:extLst>
              <a:ext uri="{FF2B5EF4-FFF2-40B4-BE49-F238E27FC236}">
                <a16:creationId xmlns:a16="http://schemas.microsoft.com/office/drawing/2014/main" id="{80F210F3-74D2-C903-8335-9EC6CF017C22}"/>
              </a:ext>
            </a:extLst>
          </p:cNvPr>
          <p:cNvPicPr>
            <a:picLocks noChangeAspect="1"/>
          </p:cNvPicPr>
          <p:nvPr/>
        </p:nvPicPr>
        <p:blipFill>
          <a:blip r:embed="rId2"/>
          <a:stretch>
            <a:fillRect/>
          </a:stretch>
        </p:blipFill>
        <p:spPr>
          <a:xfrm>
            <a:off x="803939" y="3217678"/>
            <a:ext cx="10549861" cy="3495738"/>
          </a:xfrm>
          <a:prstGeom prst="rect">
            <a:avLst/>
          </a:prstGeom>
        </p:spPr>
      </p:pic>
    </p:spTree>
    <p:extLst>
      <p:ext uri="{BB962C8B-B14F-4D97-AF65-F5344CB8AC3E}">
        <p14:creationId xmlns:p14="http://schemas.microsoft.com/office/powerpoint/2010/main" val="4175651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spTree>
    <p:extLst>
      <p:ext uri="{BB962C8B-B14F-4D97-AF65-F5344CB8AC3E}">
        <p14:creationId xmlns:p14="http://schemas.microsoft.com/office/powerpoint/2010/main" val="35215448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11FCC7D-28D6-99CB-5587-A36EABD6A877}"/>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9" name="Rectangle 8">
            <a:extLst>
              <a:ext uri="{FF2B5EF4-FFF2-40B4-BE49-F238E27FC236}">
                <a16:creationId xmlns:a16="http://schemas.microsoft.com/office/drawing/2014/main" id="{60EB6E7A-2C9A-93BD-EF1B-973E5BEFEA61}"/>
              </a:ext>
            </a:extLst>
          </p:cNvPr>
          <p:cNvSpPr/>
          <p:nvPr/>
        </p:nvSpPr>
        <p:spPr>
          <a:xfrm>
            <a:off x="3242581" y="5892799"/>
            <a:ext cx="1157482"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552988B0-754F-7037-EA39-0DEB2AF3E5A6}"/>
              </a:ext>
            </a:extLst>
          </p:cNvPr>
          <p:cNvSpPr/>
          <p:nvPr/>
        </p:nvSpPr>
        <p:spPr>
          <a:xfrm>
            <a:off x="1831647" y="3606799"/>
            <a:ext cx="1216353"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B18EBE30-7613-057E-21C1-D0F1F4E68539}"/>
              </a:ext>
            </a:extLst>
          </p:cNvPr>
          <p:cNvSpPr/>
          <p:nvPr/>
        </p:nvSpPr>
        <p:spPr>
          <a:xfrm>
            <a:off x="7552766" y="5904521"/>
            <a:ext cx="168834" cy="21883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578891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pic>
        <p:nvPicPr>
          <p:cNvPr id="5" name="Picture 4">
            <a:extLst>
              <a:ext uri="{FF2B5EF4-FFF2-40B4-BE49-F238E27FC236}">
                <a16:creationId xmlns:a16="http://schemas.microsoft.com/office/drawing/2014/main" id="{61F8A7F2-DF23-685E-733D-53F21E90104F}"/>
              </a:ext>
            </a:extLst>
          </p:cNvPr>
          <p:cNvPicPr>
            <a:picLocks noChangeAspect="1"/>
          </p:cNvPicPr>
          <p:nvPr/>
        </p:nvPicPr>
        <p:blipFill rotWithShape="1">
          <a:blip r:embed="rId2"/>
          <a:srcRect b="30956"/>
          <a:stretch/>
        </p:blipFill>
        <p:spPr>
          <a:xfrm>
            <a:off x="3258210" y="5548226"/>
            <a:ext cx="4534533" cy="868206"/>
          </a:xfrm>
          <a:prstGeom prst="rect">
            <a:avLst/>
          </a:prstGeom>
        </p:spPr>
      </p:pic>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3"/>
          <a:stretch>
            <a:fillRect/>
          </a:stretch>
        </p:blipFill>
        <p:spPr>
          <a:xfrm>
            <a:off x="1765217" y="3048326"/>
            <a:ext cx="8192643" cy="2324424"/>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3688862" y="4443043"/>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4" name="Rectangle 3">
            <a:extLst>
              <a:ext uri="{FF2B5EF4-FFF2-40B4-BE49-F238E27FC236}">
                <a16:creationId xmlns:a16="http://schemas.microsoft.com/office/drawing/2014/main" id="{8DDDADE2-EB76-41CA-E883-72E2290C4F45}"/>
              </a:ext>
            </a:extLst>
          </p:cNvPr>
          <p:cNvSpPr/>
          <p:nvPr/>
        </p:nvSpPr>
        <p:spPr>
          <a:xfrm>
            <a:off x="4396155" y="5884648"/>
            <a:ext cx="804982" cy="218831"/>
          </a:xfrm>
          <a:prstGeom prst="rect">
            <a:avLst/>
          </a:prstGeom>
          <a:noFill/>
          <a:ln w="38100">
            <a:solidFill>
              <a:srgbClr val="7030A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339694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199" y="1690688"/>
                <a:ext cx="6557671" cy="5167311"/>
              </a:xfrm>
            </p:spPr>
            <p:txBody>
              <a:bodyPr>
                <a:normAutofit/>
              </a:bodyPr>
              <a:lstStyle/>
              <a:p>
                <a:pPr marL="0" indent="0">
                  <a:buNone/>
                </a:pPr>
                <a:r>
                  <a:rPr lang="en-US" b="1" dirty="0"/>
                  <a:t>Indexing/Accessing: </a:t>
                </a:r>
                <a:r>
                  <a:rPr lang="en-US" dirty="0"/>
                  <a:t>The elements in a list are </a:t>
                </a:r>
                <a:r>
                  <a:rPr lang="en-US" b="1" dirty="0">
                    <a:solidFill>
                      <a:srgbClr val="00B050"/>
                    </a:solidFill>
                  </a:rPr>
                  <a:t>indexed</a:t>
                </a:r>
                <a:r>
                  <a:rPr lang="en-US" dirty="0"/>
                  <a:t>, with their positions identified as integers. They can be accessed using the </a:t>
                </a:r>
                <a:r>
                  <a:rPr lang="en-US" b="1" dirty="0"/>
                  <a:t>[]</a:t>
                </a:r>
                <a:r>
                  <a:rPr lang="en-US" dirty="0"/>
                  <a:t> notation, on a list, with an integer </a:t>
                </a:r>
                <a:r>
                  <a:rPr lang="en-US" b="1" dirty="0"/>
                  <a:t>index</a:t>
                </a:r>
                <a:r>
                  <a:rPr lang="en-US" dirty="0"/>
                  <a:t> value in between square brackets.</a:t>
                </a:r>
              </a:p>
              <a:p>
                <a:r>
                  <a:rPr lang="en-US" dirty="0"/>
                  <a:t>The </a:t>
                </a:r>
                <a:r>
                  <a:rPr lang="en-US" b="1" dirty="0"/>
                  <a:t>first element </a:t>
                </a:r>
                <a:r>
                  <a:rPr lang="en-US" dirty="0"/>
                  <a:t>of the list has the </a:t>
                </a:r>
                <a:r>
                  <a:rPr lang="en-US" b="1" dirty="0"/>
                  <a:t>index</a:t>
                </a:r>
                <a:r>
                  <a:rPr lang="en-US" dirty="0"/>
                  <a:t> </a:t>
                </a:r>
                <a:r>
                  <a:rPr lang="en-US" b="1" dirty="0"/>
                  <a:t>0 (remember, we start counting from 0 in Python!).</a:t>
                </a:r>
              </a:p>
              <a:p>
                <a:r>
                  <a:rPr lang="en-US" dirty="0"/>
                  <a:t>the </a:t>
                </a:r>
                <a:r>
                  <a:rPr lang="en-US" b="1" dirty="0"/>
                  <a:t>second element</a:t>
                </a:r>
                <a:r>
                  <a:rPr lang="en-US" dirty="0"/>
                  <a:t> has index </a:t>
                </a:r>
                <a14:m>
                  <m:oMath xmlns:m="http://schemas.openxmlformats.org/officeDocument/2006/math">
                    <m:r>
                      <a:rPr lang="en-US" b="1" i="1" dirty="0" smtClean="0">
                        <a:latin typeface="Cambria Math" panose="02040503050406030204" pitchFamily="18" charset="0"/>
                      </a:rPr>
                      <m:t>𝟏</m:t>
                    </m:r>
                  </m:oMath>
                </a14:m>
                <a:r>
                  <a:rPr lang="en-US" dirty="0"/>
                  <a:t>, etc.</a:t>
                </a:r>
              </a:p>
              <a:p>
                <a:r>
                  <a:rPr lang="en-US" dirty="0"/>
                  <a:t>The last element has index </a:t>
                </a:r>
                <a14:m>
                  <m:oMath xmlns:m="http://schemas.openxmlformats.org/officeDocument/2006/math">
                    <m:r>
                      <a:rPr lang="en-US" b="1" i="1" dirty="0" smtClean="0">
                        <a:latin typeface="Cambria Math" panose="02040503050406030204" pitchFamily="18" charset="0"/>
                      </a:rPr>
                      <m:t>𝒏</m:t>
                    </m:r>
                    <m:r>
                      <a:rPr lang="en-US" b="1" i="1" dirty="0">
                        <a:latin typeface="Cambria Math" panose="02040503050406030204" pitchFamily="18" charset="0"/>
                      </a:rPr>
                      <m:t> </m:t>
                    </m:r>
                    <m:r>
                      <a:rPr lang="en-US" b="1" i="1" dirty="0" smtClean="0">
                        <a:latin typeface="Cambria Math" panose="02040503050406030204" pitchFamily="18" charset="0"/>
                      </a:rPr>
                      <m:t>– </m:t>
                    </m:r>
                    <m:r>
                      <a:rPr lang="en-US" b="1" i="1" dirty="0" smtClean="0">
                        <a:latin typeface="Cambria Math" panose="02040503050406030204" pitchFamily="18" charset="0"/>
                      </a:rPr>
                      <m:t>𝟏</m:t>
                    </m:r>
                  </m:oMath>
                </a14:m>
                <a:r>
                  <a:rPr lang="en-US" dirty="0"/>
                  <a:t> (not </a:t>
                </a:r>
                <a14:m>
                  <m:oMath xmlns:m="http://schemas.openxmlformats.org/officeDocument/2006/math">
                    <m:r>
                      <a:rPr lang="en-US" b="1" i="1" dirty="0" smtClean="0">
                        <a:latin typeface="Cambria Math" panose="02040503050406030204" pitchFamily="18" charset="0"/>
                      </a:rPr>
                      <m:t>𝒏</m:t>
                    </m:r>
                  </m:oMath>
                </a14:m>
                <a:r>
                  <a:rPr lang="en-US" dirty="0"/>
                  <a:t>!), with </a:t>
                </a:r>
                <a14:m>
                  <m:oMath xmlns:m="http://schemas.openxmlformats.org/officeDocument/2006/math">
                    <m:r>
                      <a:rPr lang="en-US" b="1" i="1" dirty="0" smtClean="0">
                        <a:latin typeface="Cambria Math" panose="02040503050406030204" pitchFamily="18" charset="0"/>
                      </a:rPr>
                      <m:t>𝒏</m:t>
                    </m:r>
                  </m:oMath>
                </a14:m>
                <a:r>
                  <a:rPr lang="en-US" dirty="0"/>
                  <a:t> being the </a:t>
                </a:r>
                <a:r>
                  <a:rPr lang="en-US" b="1" dirty="0"/>
                  <a:t>length</a:t>
                </a:r>
                <a:r>
                  <a:rPr lang="en-US" dirty="0"/>
                  <a:t> of the list.</a:t>
                </a:r>
                <a:endParaRPr lang="en-GB"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199" y="1690688"/>
                <a:ext cx="6557671" cy="5167311"/>
              </a:xfrm>
              <a:blipFill>
                <a:blip r:embed="rId2"/>
                <a:stretch>
                  <a:fillRect l="-1859" t="-1887" r="-2045"/>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55FF7FA4-DA4A-4F88-BB98-411F2725AA08}"/>
              </a:ext>
            </a:extLst>
          </p:cNvPr>
          <p:cNvPicPr>
            <a:picLocks noChangeAspect="1"/>
          </p:cNvPicPr>
          <p:nvPr/>
        </p:nvPicPr>
        <p:blipFill rotWithShape="1">
          <a:blip r:embed="rId3"/>
          <a:srcRect l="10320" t="32820" r="77664" b="22667"/>
          <a:stretch/>
        </p:blipFill>
        <p:spPr>
          <a:xfrm>
            <a:off x="7395871" y="1425498"/>
            <a:ext cx="4560155" cy="5279174"/>
          </a:xfrm>
          <a:prstGeom prst="rect">
            <a:avLst/>
          </a:prstGeom>
        </p:spPr>
      </p:pic>
    </p:spTree>
    <p:extLst>
      <p:ext uri="{BB962C8B-B14F-4D97-AF65-F5344CB8AC3E}">
        <p14:creationId xmlns:p14="http://schemas.microsoft.com/office/powerpoint/2010/main" val="24049274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rotWithShape="1">
          <a:blip r:embed="rId3"/>
          <a:srcRect b="30956"/>
          <a:stretch/>
        </p:blipFill>
        <p:spPr>
          <a:xfrm>
            <a:off x="3258210" y="5548226"/>
            <a:ext cx="4534533" cy="868206"/>
          </a:xfrm>
          <a:prstGeom prst="rect">
            <a:avLst/>
          </a:prstGeom>
        </p:spPr>
      </p:pic>
      <p:sp>
        <p:nvSpPr>
          <p:cNvPr id="10" name="Rectangle 9">
            <a:extLst>
              <a:ext uri="{FF2B5EF4-FFF2-40B4-BE49-F238E27FC236}">
                <a16:creationId xmlns:a16="http://schemas.microsoft.com/office/drawing/2014/main" id="{552988B0-754F-7037-EA39-0DEB2AF3E5A6}"/>
              </a:ext>
            </a:extLst>
          </p:cNvPr>
          <p:cNvSpPr/>
          <p:nvPr/>
        </p:nvSpPr>
        <p:spPr>
          <a:xfrm>
            <a:off x="1831648" y="4022972"/>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
        <p:nvSpPr>
          <p:cNvPr id="5" name="Rectangle 4">
            <a:extLst>
              <a:ext uri="{FF2B5EF4-FFF2-40B4-BE49-F238E27FC236}">
                <a16:creationId xmlns:a16="http://schemas.microsoft.com/office/drawing/2014/main" id="{EAAAA1CB-B316-05BA-E809-CB3D7AA1BD9B}"/>
              </a:ext>
            </a:extLst>
          </p:cNvPr>
          <p:cNvSpPr/>
          <p:nvPr/>
        </p:nvSpPr>
        <p:spPr>
          <a:xfrm>
            <a:off x="5235250" y="5886940"/>
            <a:ext cx="2365213" cy="218831"/>
          </a:xfrm>
          <a:prstGeom prst="rect">
            <a:avLst/>
          </a:prstGeom>
          <a:noFill/>
          <a:ln w="381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7030A0"/>
              </a:solidFill>
            </a:endParaRPr>
          </a:p>
        </p:txBody>
      </p:sp>
    </p:spTree>
    <p:extLst>
      <p:ext uri="{BB962C8B-B14F-4D97-AF65-F5344CB8AC3E}">
        <p14:creationId xmlns:p14="http://schemas.microsoft.com/office/powerpoint/2010/main" val="26527068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6" name="Picture 5">
            <a:extLst>
              <a:ext uri="{FF2B5EF4-FFF2-40B4-BE49-F238E27FC236}">
                <a16:creationId xmlns:a16="http://schemas.microsoft.com/office/drawing/2014/main" id="{1B9914F0-3783-0422-BCB6-A96E81C7C181}"/>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8" name="Picture 7">
            <a:extLst>
              <a:ext uri="{FF2B5EF4-FFF2-40B4-BE49-F238E27FC236}">
                <a16:creationId xmlns:a16="http://schemas.microsoft.com/office/drawing/2014/main" id="{F698F4C1-B951-8D23-D20F-129E37F30B91}"/>
              </a:ext>
            </a:extLst>
          </p:cNvPr>
          <p:cNvPicPr>
            <a:picLocks noChangeAspect="1"/>
          </p:cNvPicPr>
          <p:nvPr/>
        </p:nvPicPr>
        <p:blipFill>
          <a:blip r:embed="rId3"/>
          <a:stretch>
            <a:fillRect/>
          </a:stretch>
        </p:blipFill>
        <p:spPr>
          <a:xfrm>
            <a:off x="3258210" y="5548225"/>
            <a:ext cx="4534533" cy="1257475"/>
          </a:xfrm>
          <a:prstGeom prst="rect">
            <a:avLst/>
          </a:prstGeom>
        </p:spPr>
      </p:pic>
    </p:spTree>
    <p:extLst>
      <p:ext uri="{BB962C8B-B14F-4D97-AF65-F5344CB8AC3E}">
        <p14:creationId xmlns:p14="http://schemas.microsoft.com/office/powerpoint/2010/main" val="32285636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FC687-54E5-4EE2-B60D-ED583B6B587F}"/>
              </a:ext>
            </a:extLst>
          </p:cNvPr>
          <p:cNvSpPr>
            <a:spLocks noGrp="1"/>
          </p:cNvSpPr>
          <p:nvPr>
            <p:ph type="title"/>
          </p:nvPr>
        </p:nvSpPr>
        <p:spPr/>
        <p:txBody>
          <a:bodyPr/>
          <a:lstStyle/>
          <a:p>
            <a:r>
              <a:rPr lang="en-US" b="1" dirty="0"/>
              <a:t>“Pythonic”</a:t>
            </a:r>
            <a:r>
              <a:rPr lang="en-US" dirty="0"/>
              <a:t> loops</a:t>
            </a:r>
            <a:endParaRPr lang="en-GB" dirty="0"/>
          </a:p>
        </p:txBody>
      </p:sp>
      <p:sp>
        <p:nvSpPr>
          <p:cNvPr id="3" name="Content Placeholder 2">
            <a:extLst>
              <a:ext uri="{FF2B5EF4-FFF2-40B4-BE49-F238E27FC236}">
                <a16:creationId xmlns:a16="http://schemas.microsoft.com/office/drawing/2014/main" id="{7A2B1A69-2DF2-433C-87B5-42D30D415319}"/>
              </a:ext>
            </a:extLst>
          </p:cNvPr>
          <p:cNvSpPr>
            <a:spLocks noGrp="1"/>
          </p:cNvSpPr>
          <p:nvPr>
            <p:ph idx="1"/>
          </p:nvPr>
        </p:nvSpPr>
        <p:spPr/>
        <p:txBody>
          <a:bodyPr/>
          <a:lstStyle/>
          <a:p>
            <a:pPr marL="0" indent="0">
              <a:buNone/>
            </a:pPr>
            <a:r>
              <a:rPr lang="en-US" b="1" dirty="0"/>
              <a:t>Definition (</a:t>
            </a:r>
            <a:r>
              <a:rPr lang="en-US" b="1" dirty="0">
                <a:solidFill>
                  <a:srgbClr val="00B050"/>
                </a:solidFill>
              </a:rPr>
              <a:t>Pythonic loop</a:t>
            </a:r>
            <a:r>
              <a:rPr lang="en-US" b="1" dirty="0"/>
              <a:t>):</a:t>
            </a:r>
            <a:br>
              <a:rPr lang="en-US" b="1" dirty="0"/>
            </a:br>
            <a:r>
              <a:rPr lang="en-US" dirty="0"/>
              <a:t>A Pythonic loop is a programming concept, where a list of elements is generated by integrating a </a:t>
            </a:r>
            <a:r>
              <a:rPr lang="en-US" b="1" dirty="0">
                <a:solidFill>
                  <a:srgbClr val="00B050"/>
                </a:solidFill>
              </a:rPr>
              <a:t>for</a:t>
            </a:r>
            <a:r>
              <a:rPr lang="en-US" dirty="0"/>
              <a:t> loop </a:t>
            </a:r>
            <a:r>
              <a:rPr lang="en-US" b="1" u="sng" dirty="0"/>
              <a:t>inside</a:t>
            </a:r>
            <a:r>
              <a:rPr lang="en-US" dirty="0"/>
              <a:t> a list definition.</a:t>
            </a:r>
          </a:p>
        </p:txBody>
      </p:sp>
      <p:pic>
        <p:nvPicPr>
          <p:cNvPr id="4" name="Picture 3">
            <a:extLst>
              <a:ext uri="{FF2B5EF4-FFF2-40B4-BE49-F238E27FC236}">
                <a16:creationId xmlns:a16="http://schemas.microsoft.com/office/drawing/2014/main" id="{13E972B2-B912-4265-182F-AC684823CF3D}"/>
              </a:ext>
            </a:extLst>
          </p:cNvPr>
          <p:cNvPicPr>
            <a:picLocks noChangeAspect="1"/>
          </p:cNvPicPr>
          <p:nvPr/>
        </p:nvPicPr>
        <p:blipFill>
          <a:blip r:embed="rId2"/>
          <a:stretch>
            <a:fillRect/>
          </a:stretch>
        </p:blipFill>
        <p:spPr>
          <a:xfrm>
            <a:off x="1765217" y="3048326"/>
            <a:ext cx="8192643" cy="2324424"/>
          </a:xfrm>
          <a:prstGeom prst="rect">
            <a:avLst/>
          </a:prstGeom>
        </p:spPr>
      </p:pic>
      <p:pic>
        <p:nvPicPr>
          <p:cNvPr id="5" name="Picture 4">
            <a:extLst>
              <a:ext uri="{FF2B5EF4-FFF2-40B4-BE49-F238E27FC236}">
                <a16:creationId xmlns:a16="http://schemas.microsoft.com/office/drawing/2014/main" id="{882A9E41-B632-FF80-8DDA-4DDC0BE5D067}"/>
              </a:ext>
            </a:extLst>
          </p:cNvPr>
          <p:cNvPicPr>
            <a:picLocks noChangeAspect="1"/>
          </p:cNvPicPr>
          <p:nvPr/>
        </p:nvPicPr>
        <p:blipFill>
          <a:blip r:embed="rId3"/>
          <a:stretch>
            <a:fillRect/>
          </a:stretch>
        </p:blipFill>
        <p:spPr>
          <a:xfrm>
            <a:off x="3258210" y="5548225"/>
            <a:ext cx="4534533" cy="1257475"/>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18ACC02-B365-4576-A194-A1CA994F395A}"/>
                  </a:ext>
                </a:extLst>
              </p:cNvPr>
              <p:cNvSpPr txBox="1"/>
              <p:nvPr/>
            </p:nvSpPr>
            <p:spPr>
              <a:xfrm>
                <a:off x="5813139" y="3429000"/>
                <a:ext cx="6238631" cy="2739211"/>
              </a:xfrm>
              <a:prstGeom prst="rect">
                <a:avLst/>
              </a:prstGeom>
              <a:solidFill>
                <a:schemeClr val="bg1"/>
              </a:solidFill>
              <a:ln w="38100">
                <a:solidFill>
                  <a:schemeClr val="tx1"/>
                </a:solidFill>
              </a:ln>
            </p:spPr>
            <p:txBody>
              <a:bodyPr wrap="square" rtlCol="0">
                <a:spAutoFit/>
              </a:bodyPr>
              <a:lstStyle/>
              <a:p>
                <a:r>
                  <a:rPr lang="en-US" sz="2800" b="1" dirty="0"/>
                  <a:t>Why use </a:t>
                </a:r>
                <a:r>
                  <a:rPr lang="en-US" sz="2800" b="1" dirty="0">
                    <a:solidFill>
                      <a:srgbClr val="00B050"/>
                    </a:solidFill>
                  </a:rPr>
                  <a:t>pythonic loops</a:t>
                </a:r>
                <a:r>
                  <a:rPr lang="en-US" sz="2800" b="1" dirty="0"/>
                  <a:t>?</a:t>
                </a:r>
              </a:p>
              <a:p>
                <a:pPr marL="285750" indent="-285750">
                  <a:buFont typeface="Arial" panose="020B0604020202020204" pitchFamily="34" charset="0"/>
                  <a:buChar char="•"/>
                </a:pPr>
                <a:r>
                  <a:rPr lang="en-US" sz="2400" dirty="0"/>
                  <a:t>Convenient when the elements of the list can be defined regularly (e.g. all odd numbers from </a:t>
                </a:r>
                <a14:m>
                  <m:oMath xmlns:m="http://schemas.openxmlformats.org/officeDocument/2006/math">
                    <m:r>
                      <a:rPr lang="en-US" sz="2400" i="1" dirty="0" smtClean="0">
                        <a:latin typeface="Cambria Math" panose="02040503050406030204" pitchFamily="18" charset="0"/>
                      </a:rPr>
                      <m:t>𝑎</m:t>
                    </m:r>
                  </m:oMath>
                </a14:m>
                <a:r>
                  <a:rPr lang="en-US" sz="2400" dirty="0"/>
                  <a:t> to </a:t>
                </a:r>
                <a14:m>
                  <m:oMath xmlns:m="http://schemas.openxmlformats.org/officeDocument/2006/math">
                    <m:r>
                      <a:rPr lang="en-US" sz="2400" i="1" dirty="0" smtClean="0">
                        <a:latin typeface="Cambria Math" panose="02040503050406030204" pitchFamily="18" charset="0"/>
                      </a:rPr>
                      <m:t>𝑏</m:t>
                    </m:r>
                  </m:oMath>
                </a14:m>
                <a:r>
                  <a:rPr lang="en-US" sz="2400" dirty="0"/>
                  <a:t>, etc.)</a:t>
                </a:r>
              </a:p>
              <a:p>
                <a:pPr marL="285750" indent="-285750">
                  <a:buFont typeface="Arial" panose="020B0604020202020204" pitchFamily="34" charset="0"/>
                  <a:buChar char="•"/>
                </a:pPr>
                <a:r>
                  <a:rPr lang="en-US" sz="2400" dirty="0"/>
                  <a:t>Less cumbersome than typing the elements, manually, especially for large lists.</a:t>
                </a:r>
              </a:p>
              <a:p>
                <a:pPr marL="285750" indent="-285750">
                  <a:buFont typeface="Arial" panose="020B0604020202020204" pitchFamily="34" charset="0"/>
                  <a:buChar char="•"/>
                </a:pPr>
                <a:r>
                  <a:rPr lang="en-US" sz="2400" dirty="0"/>
                  <a:t>Also, looks damn cool.</a:t>
                </a:r>
                <a:endParaRPr lang="en-GB" sz="2400" dirty="0"/>
              </a:p>
            </p:txBody>
          </p:sp>
        </mc:Choice>
        <mc:Fallback xmlns="">
          <p:sp>
            <p:nvSpPr>
              <p:cNvPr id="6" name="TextBox 5">
                <a:extLst>
                  <a:ext uri="{FF2B5EF4-FFF2-40B4-BE49-F238E27FC236}">
                    <a16:creationId xmlns:a16="http://schemas.microsoft.com/office/drawing/2014/main" id="{218ACC02-B365-4576-A194-A1CA994F395A}"/>
                  </a:ext>
                </a:extLst>
              </p:cNvPr>
              <p:cNvSpPr txBox="1">
                <a:spLocks noRot="1" noChangeAspect="1" noMove="1" noResize="1" noEditPoints="1" noAdjustHandles="1" noChangeArrowheads="1" noChangeShapeType="1" noTextEdit="1"/>
              </p:cNvSpPr>
              <p:nvPr/>
            </p:nvSpPr>
            <p:spPr>
              <a:xfrm>
                <a:off x="5813139" y="3429000"/>
                <a:ext cx="6238631" cy="2739211"/>
              </a:xfrm>
              <a:prstGeom prst="rect">
                <a:avLst/>
              </a:prstGeom>
              <a:blipFill>
                <a:blip r:embed="rId4"/>
                <a:stretch>
                  <a:fillRect l="-1749" t="-1538" b="-3297"/>
                </a:stretch>
              </a:blipFill>
              <a:ln w="38100">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9455308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9D458E01-AC63-4B18-890F-9530ACDE823E}"/>
                  </a:ext>
                </a:extLst>
              </p:cNvPr>
              <p:cNvSpPr>
                <a:spLocks noGrp="1"/>
              </p:cNvSpPr>
              <p:nvPr>
                <p:ph type="title"/>
              </p:nvPr>
            </p:nvSpPr>
            <p:spPr/>
            <p:txBody>
              <a:bodyPr/>
              <a:lstStyle/>
              <a:p>
                <a:r>
                  <a:rPr lang="en-US" dirty="0"/>
                  <a:t>Repetition: </a:t>
                </a:r>
                <a14:m>
                  <m:oMath xmlns:m="http://schemas.openxmlformats.org/officeDocument/2006/math">
                    <m:r>
                      <a:rPr lang="en-US" b="1" i="0" dirty="0" smtClean="0">
                        <a:solidFill>
                          <a:srgbClr val="00B050"/>
                        </a:solidFill>
                        <a:latin typeface="Cambria Math" panose="02040503050406030204" pitchFamily="18" charset="0"/>
                      </a:rPr>
                      <m:t>∗</m:t>
                    </m:r>
                  </m:oMath>
                </a14:m>
                <a:r>
                  <a:rPr lang="en-US" dirty="0"/>
                  <a:t> operator overloading</a:t>
                </a:r>
                <a:endParaRPr lang="en-GB" dirty="0"/>
              </a:p>
            </p:txBody>
          </p:sp>
        </mc:Choice>
        <mc:Fallback xmlns="">
          <p:sp>
            <p:nvSpPr>
              <p:cNvPr id="2" name="Title 1">
                <a:extLst>
                  <a:ext uri="{FF2B5EF4-FFF2-40B4-BE49-F238E27FC236}">
                    <a16:creationId xmlns:a16="http://schemas.microsoft.com/office/drawing/2014/main" id="{9D458E01-AC63-4B18-890F-9530ACDE823E}"/>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6B4F871-81D7-49A9-A96B-6C7385A3C419}"/>
                  </a:ext>
                </a:extLst>
              </p:cNvPr>
              <p:cNvSpPr>
                <a:spLocks noGrp="1"/>
              </p:cNvSpPr>
              <p:nvPr>
                <p:ph sz="half" idx="1"/>
              </p:nvPr>
            </p:nvSpPr>
            <p:spPr>
              <a:xfrm>
                <a:off x="838200" y="1825624"/>
                <a:ext cx="5181600" cy="4934683"/>
              </a:xfrm>
            </p:spPr>
            <p:txBody>
              <a:bodyPr>
                <a:normAutofit/>
              </a:bodyPr>
              <a:lstStyle/>
              <a:p>
                <a:pPr marL="0" indent="0">
                  <a:buNone/>
                </a:pPr>
                <a:r>
                  <a:rPr lang="en-US" b="1" dirty="0"/>
                  <a:t>Repetition: </a:t>
                </a:r>
                <a:r>
                  <a:rPr lang="en-US" dirty="0"/>
                  <a:t>you can </a:t>
                </a:r>
                <a:r>
                  <a:rPr lang="en-US" b="1" dirty="0"/>
                  <a:t>repeat</a:t>
                </a:r>
                <a:r>
                  <a:rPr lang="en-US" dirty="0"/>
                  <a:t> a list </a:t>
                </a:r>
                <a14:m>
                  <m:oMath xmlns:m="http://schemas.openxmlformats.org/officeDocument/2006/math">
                    <m:r>
                      <a:rPr lang="en-US" b="1" i="1" dirty="0" smtClean="0">
                        <a:latin typeface="Cambria Math" panose="02040503050406030204" pitchFamily="18" charset="0"/>
                      </a:rPr>
                      <m:t>𝒏</m:t>
                    </m:r>
                  </m:oMath>
                </a14:m>
                <a:r>
                  <a:rPr lang="en-US" dirty="0"/>
                  <a:t> times (with </a:t>
                </a:r>
                <a14:m>
                  <m:oMath xmlns:m="http://schemas.openxmlformats.org/officeDocument/2006/math">
                    <m:r>
                      <a:rPr lang="en-US" b="1" i="1" dirty="0" smtClean="0">
                        <a:latin typeface="Cambria Math" panose="02040503050406030204" pitchFamily="18" charset="0"/>
                      </a:rPr>
                      <m:t>𝒏</m:t>
                    </m:r>
                  </m:oMath>
                </a14:m>
                <a:r>
                  <a:rPr lang="en-US" dirty="0"/>
                  <a:t> being an </a:t>
                </a:r>
                <a:r>
                  <a:rPr lang="en-US" b="1" dirty="0"/>
                  <a:t>int</a:t>
                </a:r>
                <a:r>
                  <a:rPr lang="en-US" dirty="0"/>
                  <a:t>), by multiplying a list with an int, using the </a:t>
                </a:r>
                <a14:m>
                  <m:oMath xmlns:m="http://schemas.openxmlformats.org/officeDocument/2006/math">
                    <m:r>
                      <a:rPr lang="en-US" b="1" i="1" dirty="0" smtClean="0">
                        <a:solidFill>
                          <a:srgbClr val="00B050"/>
                        </a:solidFill>
                        <a:latin typeface="Cambria Math" panose="02040503050406030204" pitchFamily="18" charset="0"/>
                      </a:rPr>
                      <m:t>∗</m:t>
                    </m:r>
                  </m:oMath>
                </a14:m>
                <a:r>
                  <a:rPr lang="en-US" dirty="0"/>
                  <a:t> operator.</a:t>
                </a:r>
              </a:p>
              <a:p>
                <a:r>
                  <a:rPr lang="en-US" dirty="0"/>
                  <a:t>The result of this repetition is a list where the elements are repeated </a:t>
                </a:r>
                <a14:m>
                  <m:oMath xmlns:m="http://schemas.openxmlformats.org/officeDocument/2006/math">
                    <m:r>
                      <a:rPr lang="en-US" b="1" i="1" dirty="0" smtClean="0">
                        <a:latin typeface="Cambria Math" panose="02040503050406030204" pitchFamily="18" charset="0"/>
                      </a:rPr>
                      <m:t>𝒏</m:t>
                    </m:r>
                  </m:oMath>
                </a14:m>
                <a:r>
                  <a:rPr lang="en-US" dirty="0"/>
                  <a:t> times.</a:t>
                </a:r>
              </a:p>
              <a:p>
                <a:r>
                  <a:rPr lang="en-US" dirty="0"/>
                  <a:t>As if we add summed (</a:t>
                </a:r>
                <a:r>
                  <a:rPr lang="en-US" b="1" dirty="0">
                    <a:solidFill>
                      <a:srgbClr val="00B050"/>
                    </a:solidFill>
                  </a:rPr>
                  <a:t>+</a:t>
                </a:r>
                <a:r>
                  <a:rPr lang="en-US" dirty="0"/>
                  <a:t>) the list with itself </a:t>
                </a:r>
                <a14:m>
                  <m:oMath xmlns:m="http://schemas.openxmlformats.org/officeDocument/2006/math">
                    <m:r>
                      <a:rPr lang="en-US" b="1" i="1" dirty="0" smtClean="0">
                        <a:latin typeface="Cambria Math" panose="02040503050406030204" pitchFamily="18" charset="0"/>
                      </a:rPr>
                      <m:t>𝒏</m:t>
                    </m:r>
                  </m:oMath>
                </a14:m>
                <a:r>
                  <a:rPr lang="en-US" dirty="0"/>
                  <a:t> times in a row.</a:t>
                </a:r>
              </a:p>
              <a:p>
                <a:r>
                  <a:rPr lang="en-US" dirty="0"/>
                  <a:t>Similar to </a:t>
                </a:r>
                <a:r>
                  <a:rPr lang="en-US" b="1" dirty="0"/>
                  <a:t>multiplying</a:t>
                </a:r>
                <a:r>
                  <a:rPr lang="en-US" dirty="0"/>
                  <a:t> a </a:t>
                </a:r>
                <a:r>
                  <a:rPr lang="en-US" b="1" dirty="0"/>
                  <a:t>string</a:t>
                </a:r>
                <a:r>
                  <a:rPr lang="en-US" dirty="0"/>
                  <a:t> with an </a:t>
                </a:r>
                <a:r>
                  <a:rPr lang="en-US" b="1" dirty="0"/>
                  <a:t>int</a:t>
                </a:r>
                <a:r>
                  <a:rPr lang="en-US" dirty="0"/>
                  <a:t>.</a:t>
                </a:r>
                <a:endParaRPr lang="en-GB" dirty="0"/>
              </a:p>
            </p:txBody>
          </p:sp>
        </mc:Choice>
        <mc:Fallback xmlns="">
          <p:sp>
            <p:nvSpPr>
              <p:cNvPr id="3" name="Content Placeholder 2">
                <a:extLst>
                  <a:ext uri="{FF2B5EF4-FFF2-40B4-BE49-F238E27FC236}">
                    <a16:creationId xmlns:a16="http://schemas.microsoft.com/office/drawing/2014/main" id="{06B4F871-81D7-49A9-A96B-6C7385A3C419}"/>
                  </a:ext>
                </a:extLst>
              </p:cNvPr>
              <p:cNvSpPr>
                <a:spLocks noGrp="1" noRot="1" noChangeAspect="1" noMove="1" noResize="1" noEditPoints="1" noAdjustHandles="1" noChangeArrowheads="1" noChangeShapeType="1" noTextEdit="1"/>
              </p:cNvSpPr>
              <p:nvPr>
                <p:ph sz="half" idx="1"/>
              </p:nvPr>
            </p:nvSpPr>
            <p:spPr>
              <a:xfrm>
                <a:off x="838200" y="1825624"/>
                <a:ext cx="5181600" cy="4934683"/>
              </a:xfrm>
              <a:blipFill>
                <a:blip r:embed="rId3"/>
                <a:stretch>
                  <a:fillRect l="-2471" t="-1975" r="-247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FE68FC0A-A266-4254-B4DD-B5F7AA3561B9}"/>
              </a:ext>
            </a:extLst>
          </p:cNvPr>
          <p:cNvPicPr>
            <a:picLocks noChangeAspect="1"/>
          </p:cNvPicPr>
          <p:nvPr/>
        </p:nvPicPr>
        <p:blipFill rotWithShape="1">
          <a:blip r:embed="rId4"/>
          <a:srcRect l="56794" t="30154" r="29039" b="40718"/>
          <a:stretch/>
        </p:blipFill>
        <p:spPr>
          <a:xfrm>
            <a:off x="6172202" y="2186354"/>
            <a:ext cx="5914446" cy="3800230"/>
          </a:xfrm>
          <a:prstGeom prst="rect">
            <a:avLst/>
          </a:prstGeom>
        </p:spPr>
      </p:pic>
    </p:spTree>
    <p:extLst>
      <p:ext uri="{BB962C8B-B14F-4D97-AF65-F5344CB8AC3E}">
        <p14:creationId xmlns:p14="http://schemas.microsoft.com/office/powerpoint/2010/main" val="11960410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76F63-23D7-479B-B0AF-6ADDF234B80C}"/>
              </a:ext>
            </a:extLst>
          </p:cNvPr>
          <p:cNvSpPr>
            <a:spLocks noGrp="1"/>
          </p:cNvSpPr>
          <p:nvPr>
            <p:ph type="title"/>
          </p:nvPr>
        </p:nvSpPr>
        <p:spPr/>
        <p:txBody>
          <a:bodyPr/>
          <a:lstStyle/>
          <a:p>
            <a:r>
              <a:rPr lang="en-US" dirty="0"/>
              <a:t>Element-wise removal</a:t>
            </a:r>
            <a:endParaRPr lang="en-GB" dirty="0"/>
          </a:p>
        </p:txBody>
      </p:sp>
      <p:sp>
        <p:nvSpPr>
          <p:cNvPr id="3" name="Content Placeholder 2">
            <a:extLst>
              <a:ext uri="{FF2B5EF4-FFF2-40B4-BE49-F238E27FC236}">
                <a16:creationId xmlns:a16="http://schemas.microsoft.com/office/drawing/2014/main" id="{E4391D9F-BD34-4086-8D16-5BA5433F9484}"/>
              </a:ext>
            </a:extLst>
          </p:cNvPr>
          <p:cNvSpPr>
            <a:spLocks noGrp="1"/>
          </p:cNvSpPr>
          <p:nvPr>
            <p:ph sz="half" idx="1"/>
          </p:nvPr>
        </p:nvSpPr>
        <p:spPr>
          <a:xfrm>
            <a:off x="838200" y="1825624"/>
            <a:ext cx="5181600" cy="5032375"/>
          </a:xfrm>
        </p:spPr>
        <p:txBody>
          <a:bodyPr>
            <a:normAutofit/>
          </a:bodyPr>
          <a:lstStyle/>
          <a:p>
            <a:pPr marL="0" indent="0">
              <a:buNone/>
            </a:pPr>
            <a:r>
              <a:rPr lang="en-US" b="1" dirty="0"/>
              <a:t>Element-wise removal: </a:t>
            </a:r>
            <a:r>
              <a:rPr lang="en-US" dirty="0"/>
              <a:t>the </a:t>
            </a:r>
            <a:r>
              <a:rPr lang="en-US" b="1" dirty="0">
                <a:solidFill>
                  <a:srgbClr val="00B050"/>
                </a:solidFill>
              </a:rPr>
              <a:t>remove</a:t>
            </a:r>
            <a:r>
              <a:rPr lang="en-US" b="1" dirty="0"/>
              <a:t>() </a:t>
            </a:r>
            <a:r>
              <a:rPr lang="en-US" dirty="0"/>
              <a:t>method removes the </a:t>
            </a:r>
            <a:r>
              <a:rPr lang="en-US" b="1" dirty="0"/>
              <a:t>element</a:t>
            </a:r>
            <a:r>
              <a:rPr lang="en-US" dirty="0"/>
              <a:t> passed as its </a:t>
            </a:r>
            <a:r>
              <a:rPr lang="en-US" b="1" dirty="0"/>
              <a:t>parameter,</a:t>
            </a:r>
            <a:r>
              <a:rPr lang="en-US" dirty="0"/>
              <a:t> from the list on which the method is applied.</a:t>
            </a:r>
          </a:p>
          <a:p>
            <a:r>
              <a:rPr lang="en-US" dirty="0"/>
              <a:t>The </a:t>
            </a:r>
            <a:r>
              <a:rPr lang="en-US" b="1" dirty="0">
                <a:solidFill>
                  <a:srgbClr val="00B050"/>
                </a:solidFill>
              </a:rPr>
              <a:t>remove</a:t>
            </a:r>
            <a:r>
              <a:rPr lang="en-US" b="1" dirty="0"/>
              <a:t>() </a:t>
            </a:r>
            <a:r>
              <a:rPr lang="en-US" dirty="0"/>
              <a:t>method changes the list as a result.</a:t>
            </a:r>
          </a:p>
          <a:p>
            <a:r>
              <a:rPr lang="en-US" b="1" dirty="0"/>
              <a:t>Note: </a:t>
            </a:r>
            <a:r>
              <a:rPr lang="en-US" dirty="0"/>
              <a:t>if the element appear multiple times, it is only removed once, when it is first encountered.</a:t>
            </a:r>
            <a:endParaRPr lang="en-GB" dirty="0"/>
          </a:p>
        </p:txBody>
      </p:sp>
      <p:pic>
        <p:nvPicPr>
          <p:cNvPr id="5" name="Picture 4">
            <a:extLst>
              <a:ext uri="{FF2B5EF4-FFF2-40B4-BE49-F238E27FC236}">
                <a16:creationId xmlns:a16="http://schemas.microsoft.com/office/drawing/2014/main" id="{5EB3721A-6833-4C73-85B6-48666C6C7F9C}"/>
              </a:ext>
            </a:extLst>
          </p:cNvPr>
          <p:cNvPicPr>
            <a:picLocks noChangeAspect="1"/>
          </p:cNvPicPr>
          <p:nvPr/>
        </p:nvPicPr>
        <p:blipFill rotWithShape="1">
          <a:blip r:embed="rId2"/>
          <a:srcRect l="56859" t="28923" r="30695" b="20205"/>
          <a:stretch/>
        </p:blipFill>
        <p:spPr>
          <a:xfrm>
            <a:off x="6422291" y="52754"/>
            <a:ext cx="5327749" cy="6805245"/>
          </a:xfrm>
          <a:prstGeom prst="rect">
            <a:avLst/>
          </a:prstGeom>
        </p:spPr>
      </p:pic>
    </p:spTree>
    <p:extLst>
      <p:ext uri="{BB962C8B-B14F-4D97-AF65-F5344CB8AC3E}">
        <p14:creationId xmlns:p14="http://schemas.microsoft.com/office/powerpoint/2010/main" val="40748390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2CBEF0-AD4D-433A-B254-1DF82EA18285}"/>
              </a:ext>
            </a:extLst>
          </p:cNvPr>
          <p:cNvSpPr>
            <a:spLocks noGrp="1"/>
          </p:cNvSpPr>
          <p:nvPr>
            <p:ph type="title"/>
          </p:nvPr>
        </p:nvSpPr>
        <p:spPr/>
        <p:txBody>
          <a:bodyPr/>
          <a:lstStyle/>
          <a:p>
            <a:r>
              <a:rPr lang="en-US" dirty="0"/>
              <a:t>Index-wise removal</a:t>
            </a:r>
            <a:endParaRPr lang="en-GB" dirty="0"/>
          </a:p>
        </p:txBody>
      </p:sp>
      <p:sp>
        <p:nvSpPr>
          <p:cNvPr id="3" name="Content Placeholder 2">
            <a:extLst>
              <a:ext uri="{FF2B5EF4-FFF2-40B4-BE49-F238E27FC236}">
                <a16:creationId xmlns:a16="http://schemas.microsoft.com/office/drawing/2014/main" id="{5747A5FE-393B-459B-950C-5C4F2A618A55}"/>
              </a:ext>
            </a:extLst>
          </p:cNvPr>
          <p:cNvSpPr>
            <a:spLocks noGrp="1"/>
          </p:cNvSpPr>
          <p:nvPr>
            <p:ph sz="half" idx="1"/>
          </p:nvPr>
        </p:nvSpPr>
        <p:spPr/>
        <p:txBody>
          <a:bodyPr/>
          <a:lstStyle/>
          <a:p>
            <a:pPr marL="0" indent="0">
              <a:buNone/>
            </a:pPr>
            <a:r>
              <a:rPr lang="en-US" b="1" dirty="0"/>
              <a:t>Index-wise removal: </a:t>
            </a:r>
            <a:r>
              <a:rPr lang="en-US" dirty="0"/>
              <a:t>you can remove an element at a given index by using the </a:t>
            </a:r>
            <a:r>
              <a:rPr lang="en-US" b="1" dirty="0">
                <a:solidFill>
                  <a:srgbClr val="00B050"/>
                </a:solidFill>
              </a:rPr>
              <a:t>del</a:t>
            </a:r>
            <a:r>
              <a:rPr lang="en-US" dirty="0"/>
              <a:t> </a:t>
            </a:r>
            <a:r>
              <a:rPr lang="en-US" b="1" dirty="0"/>
              <a:t>function </a:t>
            </a:r>
            <a:r>
              <a:rPr lang="en-US" dirty="0"/>
              <a:t>on the element itself.</a:t>
            </a:r>
          </a:p>
          <a:p>
            <a:endParaRPr lang="en-US" dirty="0"/>
          </a:p>
          <a:p>
            <a:r>
              <a:rPr lang="en-US" b="1" dirty="0"/>
              <a:t>Note: </a:t>
            </a:r>
            <a:r>
              <a:rPr lang="en-US" dirty="0"/>
              <a:t>the </a:t>
            </a:r>
            <a:r>
              <a:rPr lang="en-US" b="1" dirty="0">
                <a:solidFill>
                  <a:srgbClr val="00B050"/>
                </a:solidFill>
              </a:rPr>
              <a:t>del</a:t>
            </a:r>
            <a:r>
              <a:rPr lang="en-US" dirty="0"/>
              <a:t> </a:t>
            </a:r>
            <a:r>
              <a:rPr lang="en-US" b="1" dirty="0"/>
              <a:t>function</a:t>
            </a:r>
            <a:r>
              <a:rPr lang="en-US" dirty="0"/>
              <a:t> can be used on </a:t>
            </a:r>
            <a:r>
              <a:rPr lang="en-US" b="1" dirty="0"/>
              <a:t>any variable, of any type, </a:t>
            </a:r>
            <a:r>
              <a:rPr lang="en-US" dirty="0"/>
              <a:t>to remove it from the Python memory. </a:t>
            </a:r>
            <a:endParaRPr lang="en-GB" dirty="0"/>
          </a:p>
        </p:txBody>
      </p:sp>
      <p:pic>
        <p:nvPicPr>
          <p:cNvPr id="5" name="Picture 4">
            <a:extLst>
              <a:ext uri="{FF2B5EF4-FFF2-40B4-BE49-F238E27FC236}">
                <a16:creationId xmlns:a16="http://schemas.microsoft.com/office/drawing/2014/main" id="{2A6D64F2-BFB8-4D90-84B1-2B07E64A931C}"/>
              </a:ext>
            </a:extLst>
          </p:cNvPr>
          <p:cNvPicPr>
            <a:picLocks noChangeAspect="1"/>
          </p:cNvPicPr>
          <p:nvPr/>
        </p:nvPicPr>
        <p:blipFill rotWithShape="1">
          <a:blip r:embed="rId2"/>
          <a:srcRect l="56730" t="52055" r="17949" b="15078"/>
          <a:stretch/>
        </p:blipFill>
        <p:spPr>
          <a:xfrm>
            <a:off x="5891863" y="3509107"/>
            <a:ext cx="6300137" cy="2555631"/>
          </a:xfrm>
          <a:prstGeom prst="rect">
            <a:avLst/>
          </a:prstGeom>
        </p:spPr>
      </p:pic>
      <p:pic>
        <p:nvPicPr>
          <p:cNvPr id="6" name="Picture 5">
            <a:extLst>
              <a:ext uri="{FF2B5EF4-FFF2-40B4-BE49-F238E27FC236}">
                <a16:creationId xmlns:a16="http://schemas.microsoft.com/office/drawing/2014/main" id="{D1891B66-DB87-421F-85A5-EC9475697F80}"/>
              </a:ext>
            </a:extLst>
          </p:cNvPr>
          <p:cNvPicPr>
            <a:picLocks noChangeAspect="1"/>
          </p:cNvPicPr>
          <p:nvPr/>
        </p:nvPicPr>
        <p:blipFill rotWithShape="1">
          <a:blip r:embed="rId2"/>
          <a:srcRect l="56730" t="26256" r="30859" b="48046"/>
          <a:stretch/>
        </p:blipFill>
        <p:spPr>
          <a:xfrm>
            <a:off x="6493648" y="67046"/>
            <a:ext cx="5018413" cy="3247284"/>
          </a:xfrm>
          <a:prstGeom prst="rect">
            <a:avLst/>
          </a:prstGeom>
        </p:spPr>
      </p:pic>
    </p:spTree>
    <p:extLst>
      <p:ext uri="{BB962C8B-B14F-4D97-AF65-F5344CB8AC3E}">
        <p14:creationId xmlns:p14="http://schemas.microsoft.com/office/powerpoint/2010/main" val="35147545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33E9-470D-4CB6-8629-10E13B45A5C3}"/>
              </a:ext>
            </a:extLst>
          </p:cNvPr>
          <p:cNvSpPr>
            <a:spLocks noGrp="1"/>
          </p:cNvSpPr>
          <p:nvPr>
            <p:ph type="title"/>
          </p:nvPr>
        </p:nvSpPr>
        <p:spPr/>
        <p:txBody>
          <a:bodyPr/>
          <a:lstStyle/>
          <a:p>
            <a:r>
              <a:rPr lang="en-US" dirty="0"/>
              <a:t>Index-wise extraction</a:t>
            </a:r>
            <a:endParaRPr lang="en-GB" dirty="0"/>
          </a:p>
        </p:txBody>
      </p:sp>
      <p:sp>
        <p:nvSpPr>
          <p:cNvPr id="3" name="Content Placeholder 2">
            <a:extLst>
              <a:ext uri="{FF2B5EF4-FFF2-40B4-BE49-F238E27FC236}">
                <a16:creationId xmlns:a16="http://schemas.microsoft.com/office/drawing/2014/main" id="{DDE54209-AA92-4BDA-A152-9E1B881066F2}"/>
              </a:ext>
            </a:extLst>
          </p:cNvPr>
          <p:cNvSpPr>
            <a:spLocks noGrp="1"/>
          </p:cNvSpPr>
          <p:nvPr>
            <p:ph sz="half" idx="1"/>
          </p:nvPr>
        </p:nvSpPr>
        <p:spPr>
          <a:xfrm>
            <a:off x="838200" y="1825624"/>
            <a:ext cx="5181600" cy="5032375"/>
          </a:xfrm>
        </p:spPr>
        <p:txBody>
          <a:bodyPr/>
          <a:lstStyle/>
          <a:p>
            <a:pPr marL="0" indent="0">
              <a:buNone/>
            </a:pPr>
            <a:r>
              <a:rPr lang="en-US" b="1" dirty="0"/>
              <a:t>Index-wise extraction: </a:t>
            </a:r>
            <a:r>
              <a:rPr lang="en-US" dirty="0"/>
              <a:t>you can </a:t>
            </a:r>
            <a:r>
              <a:rPr lang="en-US" b="1" dirty="0"/>
              <a:t>extract</a:t>
            </a:r>
            <a:r>
              <a:rPr lang="en-US" dirty="0"/>
              <a:t> the </a:t>
            </a:r>
            <a:r>
              <a:rPr lang="en-US" b="1" dirty="0"/>
              <a:t>element</a:t>
            </a:r>
            <a:r>
              <a:rPr lang="en-US" dirty="0"/>
              <a:t> of a </a:t>
            </a:r>
            <a:r>
              <a:rPr lang="en-US" b="1" dirty="0"/>
              <a:t>list</a:t>
            </a:r>
            <a:r>
              <a:rPr lang="en-US" dirty="0"/>
              <a:t>, at the </a:t>
            </a:r>
            <a:r>
              <a:rPr lang="en-US" b="1" dirty="0"/>
              <a:t>index </a:t>
            </a:r>
            <a:r>
              <a:rPr lang="en-US" dirty="0"/>
              <a:t>given as its </a:t>
            </a:r>
            <a:r>
              <a:rPr lang="en-US" b="1" dirty="0"/>
              <a:t>parameter</a:t>
            </a:r>
            <a:r>
              <a:rPr lang="en-US" dirty="0"/>
              <a:t>, by using the </a:t>
            </a:r>
            <a:r>
              <a:rPr lang="en-US" b="1" dirty="0">
                <a:solidFill>
                  <a:srgbClr val="00B050"/>
                </a:solidFill>
              </a:rPr>
              <a:t>pop</a:t>
            </a:r>
            <a:r>
              <a:rPr lang="en-US" b="1" dirty="0"/>
              <a:t>() method</a:t>
            </a:r>
            <a:r>
              <a:rPr lang="en-US" dirty="0"/>
              <a:t>.</a:t>
            </a:r>
          </a:p>
          <a:p>
            <a:r>
              <a:rPr lang="en-US" dirty="0"/>
              <a:t>As with other methods, </a:t>
            </a:r>
            <a:r>
              <a:rPr lang="en-US" b="1" dirty="0"/>
              <a:t>it changes the list </a:t>
            </a:r>
            <a:r>
              <a:rPr lang="en-US" dirty="0"/>
              <a:t>on which it is applied.</a:t>
            </a:r>
          </a:p>
          <a:p>
            <a:r>
              <a:rPr lang="en-US" dirty="0"/>
              <a:t>The </a:t>
            </a:r>
            <a:r>
              <a:rPr lang="en-US" b="1" u="sng" dirty="0"/>
              <a:t>output</a:t>
            </a:r>
            <a:r>
              <a:rPr lang="en-US" dirty="0"/>
              <a:t> of the </a:t>
            </a:r>
            <a:r>
              <a:rPr lang="en-US" b="1" dirty="0">
                <a:solidFill>
                  <a:srgbClr val="00B050"/>
                </a:solidFill>
              </a:rPr>
              <a:t>pop</a:t>
            </a:r>
            <a:r>
              <a:rPr lang="en-US" b="1" dirty="0"/>
              <a:t>()</a:t>
            </a:r>
            <a:r>
              <a:rPr lang="en-US" dirty="0"/>
              <a:t> method consists of the </a:t>
            </a:r>
            <a:r>
              <a:rPr lang="en-US" b="1" dirty="0"/>
              <a:t>element</a:t>
            </a:r>
            <a:r>
              <a:rPr lang="en-US" dirty="0"/>
              <a:t>, which is extracted from the list, at the given index.</a:t>
            </a:r>
            <a:endParaRPr lang="en-GB" dirty="0"/>
          </a:p>
        </p:txBody>
      </p:sp>
      <p:pic>
        <p:nvPicPr>
          <p:cNvPr id="5" name="Picture 4">
            <a:extLst>
              <a:ext uri="{FF2B5EF4-FFF2-40B4-BE49-F238E27FC236}">
                <a16:creationId xmlns:a16="http://schemas.microsoft.com/office/drawing/2014/main" id="{3331BFA0-2261-493B-A28C-B3D7562B7F5C}"/>
              </a:ext>
            </a:extLst>
          </p:cNvPr>
          <p:cNvPicPr>
            <a:picLocks noChangeAspect="1"/>
          </p:cNvPicPr>
          <p:nvPr/>
        </p:nvPicPr>
        <p:blipFill rotWithShape="1">
          <a:blip r:embed="rId2"/>
          <a:srcRect l="56795" t="33641" r="22564" b="35384"/>
          <a:stretch/>
        </p:blipFill>
        <p:spPr>
          <a:xfrm>
            <a:off x="6211277" y="2172674"/>
            <a:ext cx="5916396" cy="2774461"/>
          </a:xfrm>
          <a:prstGeom prst="rect">
            <a:avLst/>
          </a:prstGeom>
        </p:spPr>
      </p:pic>
    </p:spTree>
    <p:extLst>
      <p:ext uri="{BB962C8B-B14F-4D97-AF65-F5344CB8AC3E}">
        <p14:creationId xmlns:p14="http://schemas.microsoft.com/office/powerpoint/2010/main" val="10540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A07C3-F916-48B2-9452-C0F2148C453F}"/>
              </a:ext>
            </a:extLst>
          </p:cNvPr>
          <p:cNvSpPr>
            <a:spLocks noGrp="1"/>
          </p:cNvSpPr>
          <p:nvPr>
            <p:ph type="title"/>
          </p:nvPr>
        </p:nvSpPr>
        <p:spPr/>
        <p:txBody>
          <a:bodyPr/>
          <a:lstStyle/>
          <a:p>
            <a:r>
              <a:rPr lang="en-US" dirty="0"/>
              <a:t>The </a:t>
            </a:r>
            <a:r>
              <a:rPr lang="en-US" b="1" dirty="0">
                <a:solidFill>
                  <a:srgbClr val="00B050"/>
                </a:solidFill>
              </a:rPr>
              <a:t>index</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98857860-5C3C-4BB1-B419-6ABCB600B6FF}"/>
              </a:ext>
            </a:extLst>
          </p:cNvPr>
          <p:cNvSpPr>
            <a:spLocks noGrp="1"/>
          </p:cNvSpPr>
          <p:nvPr>
            <p:ph sz="half" idx="1"/>
          </p:nvPr>
        </p:nvSpPr>
        <p:spPr>
          <a:xfrm>
            <a:off x="838200" y="1825624"/>
            <a:ext cx="5181600" cy="4848713"/>
          </a:xfrm>
        </p:spPr>
        <p:txBody>
          <a:bodyPr/>
          <a:lstStyle/>
          <a:p>
            <a:pPr marL="0" indent="0">
              <a:buNone/>
            </a:pPr>
            <a:r>
              <a:rPr lang="en-US" dirty="0"/>
              <a:t>The </a:t>
            </a:r>
            <a:r>
              <a:rPr lang="en-US" b="1" dirty="0">
                <a:solidFill>
                  <a:srgbClr val="00B050"/>
                </a:solidFill>
              </a:rPr>
              <a:t>index</a:t>
            </a:r>
            <a:r>
              <a:rPr lang="en-US" b="1" dirty="0"/>
              <a:t>() </a:t>
            </a:r>
            <a:r>
              <a:rPr lang="en-US" dirty="0"/>
              <a:t>method is also useful to check for membership and find an element in a list.</a:t>
            </a:r>
          </a:p>
          <a:p>
            <a:r>
              <a:rPr lang="en-US" dirty="0"/>
              <a:t>It returns the </a:t>
            </a:r>
            <a:r>
              <a:rPr lang="en-US" b="1" dirty="0"/>
              <a:t>index</a:t>
            </a:r>
            <a:r>
              <a:rPr lang="en-US" dirty="0"/>
              <a:t> of the first occurrence of the element passed in parameter, in the list it applies to.</a:t>
            </a:r>
          </a:p>
          <a:p>
            <a:r>
              <a:rPr lang="en-US" dirty="0"/>
              <a:t>Careful though, as it fails if no element in the list has the value passed as parameter.</a:t>
            </a:r>
            <a:endParaRPr lang="en-GB" dirty="0"/>
          </a:p>
        </p:txBody>
      </p:sp>
      <p:pic>
        <p:nvPicPr>
          <p:cNvPr id="5" name="Picture 4">
            <a:extLst>
              <a:ext uri="{FF2B5EF4-FFF2-40B4-BE49-F238E27FC236}">
                <a16:creationId xmlns:a16="http://schemas.microsoft.com/office/drawing/2014/main" id="{B1DB3799-4213-453D-9480-D7658389A0FD}"/>
              </a:ext>
            </a:extLst>
          </p:cNvPr>
          <p:cNvPicPr>
            <a:picLocks noChangeAspect="1"/>
          </p:cNvPicPr>
          <p:nvPr/>
        </p:nvPicPr>
        <p:blipFill rotWithShape="1">
          <a:blip r:embed="rId2"/>
          <a:srcRect l="10255" t="60408" r="79787" b="12408"/>
          <a:stretch/>
        </p:blipFill>
        <p:spPr>
          <a:xfrm>
            <a:off x="6540759" y="1581489"/>
            <a:ext cx="5386838" cy="4595473"/>
          </a:xfrm>
          <a:prstGeom prst="rect">
            <a:avLst/>
          </a:prstGeom>
        </p:spPr>
      </p:pic>
    </p:spTree>
    <p:extLst>
      <p:ext uri="{BB962C8B-B14F-4D97-AF65-F5344CB8AC3E}">
        <p14:creationId xmlns:p14="http://schemas.microsoft.com/office/powerpoint/2010/main" val="19922782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64E4-6015-404F-9C9A-3D5F670503A0}"/>
              </a:ext>
            </a:extLst>
          </p:cNvPr>
          <p:cNvSpPr>
            <a:spLocks noGrp="1"/>
          </p:cNvSpPr>
          <p:nvPr>
            <p:ph type="title"/>
          </p:nvPr>
        </p:nvSpPr>
        <p:spPr/>
        <p:txBody>
          <a:bodyPr/>
          <a:lstStyle/>
          <a:p>
            <a:r>
              <a:rPr lang="en-US" dirty="0"/>
              <a:t>List </a:t>
            </a:r>
            <a:r>
              <a:rPr lang="en-US" b="1" dirty="0"/>
              <a:t>alteration</a:t>
            </a:r>
            <a:r>
              <a:rPr lang="en-US" dirty="0"/>
              <a:t> with the </a:t>
            </a:r>
            <a:r>
              <a:rPr lang="en-US" b="1" dirty="0">
                <a:solidFill>
                  <a:srgbClr val="00B050"/>
                </a:solidFill>
              </a:rPr>
              <a:t>extend</a:t>
            </a:r>
            <a:r>
              <a:rPr lang="en-US" b="1" dirty="0"/>
              <a:t>() </a:t>
            </a:r>
            <a:r>
              <a:rPr lang="en-US" dirty="0"/>
              <a:t>method</a:t>
            </a:r>
            <a:endParaRPr lang="en-GB" dirty="0"/>
          </a:p>
        </p:txBody>
      </p:sp>
      <p:sp>
        <p:nvSpPr>
          <p:cNvPr id="3" name="Content Placeholder 2">
            <a:extLst>
              <a:ext uri="{FF2B5EF4-FFF2-40B4-BE49-F238E27FC236}">
                <a16:creationId xmlns:a16="http://schemas.microsoft.com/office/drawing/2014/main" id="{8459FA73-EFD9-4BBE-9B98-6C7CED5AB076}"/>
              </a:ext>
            </a:extLst>
          </p:cNvPr>
          <p:cNvSpPr>
            <a:spLocks noGrp="1"/>
          </p:cNvSpPr>
          <p:nvPr>
            <p:ph sz="half" idx="1"/>
          </p:nvPr>
        </p:nvSpPr>
        <p:spPr>
          <a:xfrm>
            <a:off x="838200" y="1825624"/>
            <a:ext cx="5181600" cy="5032375"/>
          </a:xfrm>
        </p:spPr>
        <p:txBody>
          <a:bodyPr>
            <a:normAutofit/>
          </a:bodyPr>
          <a:lstStyle/>
          <a:p>
            <a:pPr marL="0" indent="0">
              <a:buNone/>
            </a:pPr>
            <a:r>
              <a:rPr lang="en-US" b="1" dirty="0"/>
              <a:t>Concatenation: </a:t>
            </a:r>
            <a:r>
              <a:rPr lang="en-US" dirty="0"/>
              <a:t>A second list can be added to a first one with the </a:t>
            </a:r>
            <a:r>
              <a:rPr lang="en-US" b="1" dirty="0">
                <a:solidFill>
                  <a:srgbClr val="00B050"/>
                </a:solidFill>
              </a:rPr>
              <a:t>extend</a:t>
            </a:r>
            <a:r>
              <a:rPr lang="en-US" b="1" dirty="0"/>
              <a:t>()</a:t>
            </a:r>
            <a:r>
              <a:rPr lang="en-US" dirty="0"/>
              <a:t> method.</a:t>
            </a:r>
            <a:r>
              <a:rPr lang="en-GB" dirty="0"/>
              <a:t> This method works almost like append(), as:</a:t>
            </a:r>
          </a:p>
          <a:p>
            <a:r>
              <a:rPr lang="en-GB" dirty="0"/>
              <a:t>It </a:t>
            </a:r>
            <a:r>
              <a:rPr lang="en-GB" b="1" dirty="0"/>
              <a:t>changes</a:t>
            </a:r>
            <a:r>
              <a:rPr lang="en-GB" dirty="0"/>
              <a:t> </a:t>
            </a:r>
            <a:r>
              <a:rPr lang="en-GB" b="1" dirty="0"/>
              <a:t>the</a:t>
            </a:r>
            <a:r>
              <a:rPr lang="en-GB" dirty="0"/>
              <a:t> </a:t>
            </a:r>
            <a:r>
              <a:rPr lang="en-GB" b="1" dirty="0"/>
              <a:t>list</a:t>
            </a:r>
            <a:r>
              <a:rPr lang="en-GB" dirty="0"/>
              <a:t> on which the </a:t>
            </a:r>
            <a:r>
              <a:rPr lang="en-GB" b="1" dirty="0">
                <a:solidFill>
                  <a:srgbClr val="00B050"/>
                </a:solidFill>
              </a:rPr>
              <a:t>extend</a:t>
            </a:r>
            <a:r>
              <a:rPr lang="en-GB" b="1" dirty="0"/>
              <a:t>()</a:t>
            </a:r>
            <a:r>
              <a:rPr lang="en-GB" dirty="0"/>
              <a:t> method is applied,</a:t>
            </a:r>
          </a:p>
          <a:p>
            <a:r>
              <a:rPr lang="en-GB" dirty="0"/>
              <a:t>And adds the elements of the second lists to the first one.</a:t>
            </a:r>
          </a:p>
          <a:p>
            <a:r>
              <a:rPr lang="en-GB" dirty="0"/>
              <a:t>At the end of the operation, </a:t>
            </a:r>
            <a:r>
              <a:rPr lang="en-GB" b="1" u="sng" dirty="0"/>
              <a:t>the first list will be changed</a:t>
            </a:r>
            <a:r>
              <a:rPr lang="en-GB" dirty="0"/>
              <a:t>. No reassignment needed.</a:t>
            </a:r>
          </a:p>
        </p:txBody>
      </p:sp>
      <p:pic>
        <p:nvPicPr>
          <p:cNvPr id="5" name="Picture 4">
            <a:extLst>
              <a:ext uri="{FF2B5EF4-FFF2-40B4-BE49-F238E27FC236}">
                <a16:creationId xmlns:a16="http://schemas.microsoft.com/office/drawing/2014/main" id="{C4380625-D2B7-40A5-BE88-BC5B489F28FE}"/>
              </a:ext>
            </a:extLst>
          </p:cNvPr>
          <p:cNvPicPr>
            <a:picLocks noChangeAspect="1"/>
          </p:cNvPicPr>
          <p:nvPr/>
        </p:nvPicPr>
        <p:blipFill rotWithShape="1">
          <a:blip r:embed="rId2"/>
          <a:srcRect l="10512" t="46974" r="80321" b="26564"/>
          <a:stretch/>
        </p:blipFill>
        <p:spPr>
          <a:xfrm>
            <a:off x="6455507" y="1742987"/>
            <a:ext cx="5509847" cy="4970428"/>
          </a:xfrm>
          <a:prstGeom prst="rect">
            <a:avLst/>
          </a:prstGeom>
        </p:spPr>
      </p:pic>
    </p:spTree>
    <p:extLst>
      <p:ext uri="{BB962C8B-B14F-4D97-AF65-F5344CB8AC3E}">
        <p14:creationId xmlns:p14="http://schemas.microsoft.com/office/powerpoint/2010/main" val="28438297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CFD39A-73DF-4CA5-87D0-314524FB16A8}"/>
              </a:ext>
            </a:extLst>
          </p:cNvPr>
          <p:cNvSpPr>
            <a:spLocks noGrp="1"/>
          </p:cNvSpPr>
          <p:nvPr>
            <p:ph type="title"/>
          </p:nvPr>
        </p:nvSpPr>
        <p:spPr/>
        <p:txBody>
          <a:bodyPr/>
          <a:lstStyle/>
          <a:p>
            <a:r>
              <a:rPr lang="en-US" dirty="0"/>
              <a:t>Inserting an element in a list</a:t>
            </a:r>
            <a:endParaRPr lang="en-GB" dirty="0"/>
          </a:p>
        </p:txBody>
      </p:sp>
      <p:sp>
        <p:nvSpPr>
          <p:cNvPr id="3" name="Content Placeholder 2">
            <a:extLst>
              <a:ext uri="{FF2B5EF4-FFF2-40B4-BE49-F238E27FC236}">
                <a16:creationId xmlns:a16="http://schemas.microsoft.com/office/drawing/2014/main" id="{B42A4279-A204-4D81-9927-85EDC6E403B7}"/>
              </a:ext>
            </a:extLst>
          </p:cNvPr>
          <p:cNvSpPr>
            <a:spLocks noGrp="1"/>
          </p:cNvSpPr>
          <p:nvPr>
            <p:ph sz="half" idx="1"/>
          </p:nvPr>
        </p:nvSpPr>
        <p:spPr>
          <a:xfrm>
            <a:off x="838200" y="1825624"/>
            <a:ext cx="5181600" cy="5032375"/>
          </a:xfrm>
        </p:spPr>
        <p:txBody>
          <a:bodyPr>
            <a:normAutofit/>
          </a:bodyPr>
          <a:lstStyle/>
          <a:p>
            <a:pPr marL="0" indent="0">
              <a:buNone/>
            </a:pPr>
            <a:r>
              <a:rPr lang="en-US" b="1" dirty="0"/>
              <a:t>Insertion: </a:t>
            </a:r>
            <a:r>
              <a:rPr lang="en-US" dirty="0"/>
              <a:t>You can </a:t>
            </a:r>
            <a:r>
              <a:rPr lang="en-US" b="1" dirty="0"/>
              <a:t>insert</a:t>
            </a:r>
            <a:r>
              <a:rPr lang="en-US" dirty="0"/>
              <a:t> an </a:t>
            </a:r>
            <a:r>
              <a:rPr lang="en-US" b="1" dirty="0"/>
              <a:t>element</a:t>
            </a:r>
            <a:r>
              <a:rPr lang="en-US" dirty="0"/>
              <a:t>, at a given </a:t>
            </a:r>
            <a:r>
              <a:rPr lang="en-US" b="1" dirty="0"/>
              <a:t>index</a:t>
            </a:r>
            <a:r>
              <a:rPr lang="en-US" dirty="0"/>
              <a:t>, by using the </a:t>
            </a:r>
            <a:r>
              <a:rPr lang="en-US" b="1" dirty="0">
                <a:solidFill>
                  <a:srgbClr val="00B050"/>
                </a:solidFill>
              </a:rPr>
              <a:t>insert</a:t>
            </a:r>
            <a:r>
              <a:rPr lang="en-US" b="1" dirty="0"/>
              <a:t>() </a:t>
            </a:r>
            <a:r>
              <a:rPr lang="en-US" dirty="0"/>
              <a:t>method.</a:t>
            </a:r>
          </a:p>
          <a:p>
            <a:r>
              <a:rPr lang="en-US" dirty="0"/>
              <a:t>As with the </a:t>
            </a:r>
            <a:r>
              <a:rPr lang="en-US" b="1" dirty="0">
                <a:solidFill>
                  <a:srgbClr val="00B050"/>
                </a:solidFill>
              </a:rPr>
              <a:t>extend</a:t>
            </a:r>
            <a:r>
              <a:rPr lang="en-US" b="1" dirty="0"/>
              <a:t>() </a:t>
            </a:r>
            <a:r>
              <a:rPr lang="en-US" dirty="0"/>
              <a:t>and </a:t>
            </a:r>
            <a:r>
              <a:rPr lang="en-US" b="1" dirty="0">
                <a:solidFill>
                  <a:srgbClr val="00B050"/>
                </a:solidFill>
              </a:rPr>
              <a:t>append</a:t>
            </a:r>
            <a:r>
              <a:rPr lang="en-US" b="1" dirty="0"/>
              <a:t>() </a:t>
            </a:r>
            <a:r>
              <a:rPr lang="en-US" dirty="0"/>
              <a:t>methods, the </a:t>
            </a:r>
            <a:r>
              <a:rPr lang="en-US" b="1" dirty="0">
                <a:solidFill>
                  <a:srgbClr val="00B050"/>
                </a:solidFill>
              </a:rPr>
              <a:t>insert</a:t>
            </a:r>
            <a:r>
              <a:rPr lang="en-US" b="1" dirty="0"/>
              <a:t>() </a:t>
            </a:r>
            <a:r>
              <a:rPr lang="en-US" dirty="0"/>
              <a:t>method is applied on a list.</a:t>
            </a:r>
          </a:p>
          <a:p>
            <a:r>
              <a:rPr lang="en-US" dirty="0"/>
              <a:t>It receives an </a:t>
            </a:r>
            <a:r>
              <a:rPr lang="en-US" b="1" dirty="0"/>
              <a:t>index</a:t>
            </a:r>
            <a:r>
              <a:rPr lang="en-US" dirty="0"/>
              <a:t> as its </a:t>
            </a:r>
            <a:r>
              <a:rPr lang="en-US" b="1" dirty="0"/>
              <a:t>first parameter </a:t>
            </a:r>
            <a:r>
              <a:rPr lang="en-US" dirty="0"/>
              <a:t>and an </a:t>
            </a:r>
            <a:r>
              <a:rPr lang="en-US" b="1" dirty="0"/>
              <a:t>element</a:t>
            </a:r>
            <a:r>
              <a:rPr lang="en-US" dirty="0"/>
              <a:t> as its </a:t>
            </a:r>
            <a:r>
              <a:rPr lang="en-US" b="1" dirty="0"/>
              <a:t>second parameter</a:t>
            </a:r>
            <a:r>
              <a:rPr lang="en-US" dirty="0"/>
              <a:t>.</a:t>
            </a:r>
          </a:p>
          <a:p>
            <a:r>
              <a:rPr lang="en-US" dirty="0"/>
              <a:t>And it </a:t>
            </a:r>
            <a:r>
              <a:rPr lang="en-US" b="1" u="sng" dirty="0"/>
              <a:t>changes the list as a result</a:t>
            </a:r>
            <a:r>
              <a:rPr lang="en-US" dirty="0"/>
              <a:t>.</a:t>
            </a:r>
            <a:endParaRPr lang="en-GB" dirty="0"/>
          </a:p>
        </p:txBody>
      </p:sp>
      <p:pic>
        <p:nvPicPr>
          <p:cNvPr id="5" name="Picture 4">
            <a:extLst>
              <a:ext uri="{FF2B5EF4-FFF2-40B4-BE49-F238E27FC236}">
                <a16:creationId xmlns:a16="http://schemas.microsoft.com/office/drawing/2014/main" id="{E26F3177-45D7-49E7-B7C8-B9CDE0897652}"/>
              </a:ext>
            </a:extLst>
          </p:cNvPr>
          <p:cNvPicPr>
            <a:picLocks noChangeAspect="1"/>
          </p:cNvPicPr>
          <p:nvPr/>
        </p:nvPicPr>
        <p:blipFill rotWithShape="1">
          <a:blip r:embed="rId2"/>
          <a:srcRect l="56859" t="34461" r="29744" b="40513"/>
          <a:stretch/>
        </p:blipFill>
        <p:spPr>
          <a:xfrm>
            <a:off x="6096000" y="2227386"/>
            <a:ext cx="6024887" cy="3516922"/>
          </a:xfrm>
          <a:prstGeom prst="rect">
            <a:avLst/>
          </a:prstGeom>
        </p:spPr>
      </p:pic>
    </p:spTree>
    <p:extLst>
      <p:ext uri="{BB962C8B-B14F-4D97-AF65-F5344CB8AC3E}">
        <p14:creationId xmlns:p14="http://schemas.microsoft.com/office/powerpoint/2010/main" val="92298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F00FA-FD15-4047-B337-2BE0706C1045}"/>
              </a:ext>
            </a:extLst>
          </p:cNvPr>
          <p:cNvSpPr>
            <a:spLocks noGrp="1"/>
          </p:cNvSpPr>
          <p:nvPr>
            <p:ph type="title"/>
          </p:nvPr>
        </p:nvSpPr>
        <p:spPr/>
        <p:txBody>
          <a:bodyPr/>
          <a:lstStyle/>
          <a:p>
            <a:r>
              <a:rPr lang="en-US" dirty="0"/>
              <a:t>Indexing/Accessing the elements of a list</a:t>
            </a:r>
            <a:endParaRPr lang="en-GB"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B47E79-2863-4B7D-BB76-E87A3BA7F95C}"/>
                  </a:ext>
                </a:extLst>
              </p:cNvPr>
              <p:cNvSpPr>
                <a:spLocks noGrp="1"/>
              </p:cNvSpPr>
              <p:nvPr>
                <p:ph sz="half" idx="1"/>
              </p:nvPr>
            </p:nvSpPr>
            <p:spPr>
              <a:xfrm>
                <a:off x="838199" y="1825624"/>
                <a:ext cx="5769077" cy="5032375"/>
              </a:xfrm>
            </p:spPr>
            <p:txBody>
              <a:bodyPr>
                <a:normAutofit/>
              </a:bodyPr>
              <a:lstStyle/>
              <a:p>
                <a:pPr marL="0" indent="0">
                  <a:buNone/>
                </a:pPr>
                <a:r>
                  <a:rPr lang="en-US" dirty="0"/>
                  <a:t>When indexing/accessing elements in a list, we can also use </a:t>
                </a:r>
                <a:r>
                  <a:rPr lang="en-US" b="1" dirty="0">
                    <a:solidFill>
                      <a:srgbClr val="00B050"/>
                    </a:solidFill>
                  </a:rPr>
                  <a:t>negative positional</a:t>
                </a:r>
                <a:r>
                  <a:rPr lang="en-US" dirty="0"/>
                  <a:t> </a:t>
                </a:r>
                <a:r>
                  <a:rPr lang="en-US" b="1" dirty="0">
                    <a:solidFill>
                      <a:srgbClr val="00B050"/>
                    </a:solidFill>
                  </a:rPr>
                  <a:t>indexes</a:t>
                </a:r>
                <a:r>
                  <a:rPr lang="en-US" dirty="0"/>
                  <a:t>.</a:t>
                </a:r>
              </a:p>
              <a:p>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𝟏</m:t>
                    </m:r>
                    <m:r>
                      <a:rPr lang="en-US" b="1" i="1" dirty="0">
                        <a:latin typeface="Cambria Math" panose="02040503050406030204" pitchFamily="18" charset="0"/>
                      </a:rPr>
                      <m:t> </m:t>
                    </m:r>
                  </m:oMath>
                </a14:m>
                <a:r>
                  <a:rPr lang="en-US" dirty="0"/>
                  <a:t>refers to the </a:t>
                </a:r>
                <a:r>
                  <a:rPr lang="en-US" b="1" dirty="0"/>
                  <a:t>last</a:t>
                </a:r>
                <a:r>
                  <a:rPr lang="en-US" dirty="0"/>
                  <a:t> </a:t>
                </a:r>
                <a:r>
                  <a:rPr lang="en-US" b="1" dirty="0"/>
                  <a:t>element </a:t>
                </a:r>
                <a:r>
                  <a:rPr lang="en-US" dirty="0"/>
                  <a:t>of the list</a:t>
                </a:r>
                <a:r>
                  <a:rPr lang="en-US" b="1" dirty="0"/>
                  <a:t>,</a:t>
                </a:r>
              </a:p>
              <a:p>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𝟐</m:t>
                    </m:r>
                    <m:r>
                      <a:rPr lang="en-US" b="1" i="1" dirty="0" smtClean="0">
                        <a:latin typeface="Cambria Math" panose="02040503050406030204" pitchFamily="18" charset="0"/>
                      </a:rPr>
                      <m:t> </m:t>
                    </m:r>
                  </m:oMath>
                </a14:m>
                <a:r>
                  <a:rPr lang="en-US" dirty="0"/>
                  <a:t>the </a:t>
                </a:r>
                <a:r>
                  <a:rPr lang="en-US" b="1" dirty="0"/>
                  <a:t>second to last element</a:t>
                </a:r>
                <a:r>
                  <a:rPr lang="en-US" dirty="0"/>
                  <a:t>, etc.</a:t>
                </a:r>
              </a:p>
              <a:p>
                <a:r>
                  <a:rPr lang="en-US" dirty="0"/>
                  <a:t>And </a:t>
                </a:r>
                <a14:m>
                  <m:oMath xmlns:m="http://schemas.openxmlformats.org/officeDocument/2006/math">
                    <m:r>
                      <a:rPr lang="en-US" b="1" i="1" dirty="0" smtClean="0">
                        <a:latin typeface="Cambria Math" panose="02040503050406030204" pitchFamily="18" charset="0"/>
                      </a:rPr>
                      <m:t>−</m:t>
                    </m:r>
                    <m:r>
                      <a:rPr lang="en-US" b="1" i="1" dirty="0" smtClean="0">
                        <a:latin typeface="Cambria Math" panose="02040503050406030204" pitchFamily="18" charset="0"/>
                      </a:rPr>
                      <m:t>𝒏</m:t>
                    </m:r>
                    <m:r>
                      <a:rPr lang="en-US" b="1" i="1" dirty="0">
                        <a:latin typeface="Cambria Math" panose="02040503050406030204" pitchFamily="18" charset="0"/>
                      </a:rPr>
                      <m:t> </m:t>
                    </m:r>
                  </m:oMath>
                </a14:m>
                <a:r>
                  <a:rPr lang="en-US" dirty="0"/>
                  <a:t>is therefore the index of the </a:t>
                </a:r>
                <a:r>
                  <a:rPr lang="en-US" b="1" dirty="0"/>
                  <a:t>first</a:t>
                </a:r>
                <a:r>
                  <a:rPr lang="en-US" dirty="0"/>
                  <a:t> </a:t>
                </a:r>
                <a:r>
                  <a:rPr lang="en-US" b="1" dirty="0"/>
                  <a:t>element</a:t>
                </a:r>
                <a:r>
                  <a:rPr lang="en-US" dirty="0"/>
                  <a:t>.</a:t>
                </a:r>
              </a:p>
              <a:p>
                <a:pPr marL="0" indent="0">
                  <a:buNone/>
                </a:pPr>
                <a:r>
                  <a:rPr lang="en-US" dirty="0"/>
                  <a:t>Each element can therefore be identified with two positional indexes (one positive, one negative).</a:t>
                </a:r>
              </a:p>
              <a:p>
                <a:pPr marL="457200" lvl="1" indent="0">
                  <a:buNone/>
                </a:pPr>
                <a:endParaRPr lang="en-US" sz="2800" dirty="0"/>
              </a:p>
            </p:txBody>
          </p:sp>
        </mc:Choice>
        <mc:Fallback xmlns="">
          <p:sp>
            <p:nvSpPr>
              <p:cNvPr id="3" name="Content Placeholder 2">
                <a:extLst>
                  <a:ext uri="{FF2B5EF4-FFF2-40B4-BE49-F238E27FC236}">
                    <a16:creationId xmlns:a16="http://schemas.microsoft.com/office/drawing/2014/main" id="{CDB47E79-2863-4B7D-BB76-E87A3BA7F95C}"/>
                  </a:ext>
                </a:extLst>
              </p:cNvPr>
              <p:cNvSpPr>
                <a:spLocks noGrp="1" noRot="1" noChangeAspect="1" noMove="1" noResize="1" noEditPoints="1" noAdjustHandles="1" noChangeArrowheads="1" noChangeShapeType="1" noTextEdit="1"/>
              </p:cNvSpPr>
              <p:nvPr>
                <p:ph sz="half" idx="1"/>
              </p:nvPr>
            </p:nvSpPr>
            <p:spPr>
              <a:xfrm>
                <a:off x="838199" y="1825624"/>
                <a:ext cx="5769077" cy="5032375"/>
              </a:xfrm>
              <a:blipFill>
                <a:blip r:embed="rId2"/>
                <a:stretch>
                  <a:fillRect l="-2112" t="-1937" r="-1901"/>
                </a:stretch>
              </a:blipFill>
            </p:spPr>
            <p:txBody>
              <a:bodyPr/>
              <a:lstStyle/>
              <a:p>
                <a:r>
                  <a:rPr lang="en-GB">
                    <a:noFill/>
                  </a:rPr>
                  <a:t> </a:t>
                </a:r>
              </a:p>
            </p:txBody>
          </p:sp>
        </mc:Fallback>
      </mc:AlternateContent>
      <p:pic>
        <p:nvPicPr>
          <p:cNvPr id="5" name="Picture 4">
            <a:extLst>
              <a:ext uri="{FF2B5EF4-FFF2-40B4-BE49-F238E27FC236}">
                <a16:creationId xmlns:a16="http://schemas.microsoft.com/office/drawing/2014/main" id="{0908B9CB-41DD-0EE7-9C6B-7B113F791BEC}"/>
              </a:ext>
            </a:extLst>
          </p:cNvPr>
          <p:cNvPicPr>
            <a:picLocks noChangeAspect="1"/>
          </p:cNvPicPr>
          <p:nvPr/>
        </p:nvPicPr>
        <p:blipFill rotWithShape="1">
          <a:blip r:embed="rId3"/>
          <a:srcRect r="39822"/>
          <a:stretch/>
        </p:blipFill>
        <p:spPr>
          <a:xfrm>
            <a:off x="7610168" y="1356852"/>
            <a:ext cx="4205748" cy="5322235"/>
          </a:xfrm>
          <a:prstGeom prst="rect">
            <a:avLst/>
          </a:prstGeom>
        </p:spPr>
      </p:pic>
    </p:spTree>
    <p:extLst>
      <p:ext uri="{BB962C8B-B14F-4D97-AF65-F5344CB8AC3E}">
        <p14:creationId xmlns:p14="http://schemas.microsoft.com/office/powerpoint/2010/main" val="47191128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16CED-D275-4663-BE04-60B82916A7E0}"/>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03D62309-9AE3-424F-A591-E2AA159856D0}"/>
              </a:ext>
            </a:extLst>
          </p:cNvPr>
          <p:cNvSpPr>
            <a:spLocks noGrp="1"/>
          </p:cNvSpPr>
          <p:nvPr>
            <p:ph sz="half" idx="1"/>
          </p:nvPr>
        </p:nvSpPr>
        <p:spPr>
          <a:xfrm>
            <a:off x="838200" y="1825624"/>
            <a:ext cx="5181600" cy="4926867"/>
          </a:xfrm>
        </p:spPr>
        <p:txBody>
          <a:bodyPr>
            <a:normAutofit lnSpcReduction="10000"/>
          </a:bodyPr>
          <a:lstStyle/>
          <a:p>
            <a:pPr marL="0" indent="0">
              <a:buNone/>
            </a:pPr>
            <a:r>
              <a:rPr lang="en-US" dirty="0"/>
              <a:t>Many other additional methods and functions can be used on lists. </a:t>
            </a:r>
          </a:p>
          <a:p>
            <a:r>
              <a:rPr lang="en-US" b="1" dirty="0"/>
              <a:t>Maximum: </a:t>
            </a:r>
            <a:r>
              <a:rPr lang="en-US" dirty="0"/>
              <a:t>the </a:t>
            </a:r>
            <a:r>
              <a:rPr lang="en-US" b="1" dirty="0">
                <a:solidFill>
                  <a:srgbClr val="00B050"/>
                </a:solidFill>
              </a:rPr>
              <a:t>max</a:t>
            </a:r>
            <a:r>
              <a:rPr lang="en-US" b="1" dirty="0"/>
              <a:t>() </a:t>
            </a:r>
            <a:r>
              <a:rPr lang="en-US" dirty="0"/>
              <a:t>function returns the element with maximal value.</a:t>
            </a:r>
          </a:p>
          <a:p>
            <a:r>
              <a:rPr lang="en-US" b="1" dirty="0"/>
              <a:t>Minimum: </a:t>
            </a:r>
            <a:r>
              <a:rPr lang="en-US" dirty="0"/>
              <a:t>the </a:t>
            </a:r>
            <a:r>
              <a:rPr lang="en-US" b="1" dirty="0">
                <a:solidFill>
                  <a:srgbClr val="00B050"/>
                </a:solidFill>
              </a:rPr>
              <a:t>min</a:t>
            </a:r>
            <a:r>
              <a:rPr lang="en-US" b="1" dirty="0"/>
              <a:t>() </a:t>
            </a:r>
            <a:r>
              <a:rPr lang="en-US" dirty="0"/>
              <a:t>function returns the element with maximal value.</a:t>
            </a:r>
          </a:p>
          <a:p>
            <a:r>
              <a:rPr lang="en-US" b="1" dirty="0"/>
              <a:t>Sum:</a:t>
            </a:r>
            <a:r>
              <a:rPr lang="en-US" dirty="0"/>
              <a:t> the </a:t>
            </a:r>
            <a:r>
              <a:rPr lang="en-US" b="1" dirty="0">
                <a:solidFill>
                  <a:srgbClr val="00B050"/>
                </a:solidFill>
              </a:rPr>
              <a:t>sum</a:t>
            </a:r>
            <a:r>
              <a:rPr lang="en-US" b="1" dirty="0"/>
              <a:t>() </a:t>
            </a:r>
            <a:r>
              <a:rPr lang="en-US" dirty="0"/>
              <a:t>function returns the sum of elements in list.</a:t>
            </a:r>
          </a:p>
          <a:p>
            <a:r>
              <a:rPr lang="en-US" b="1" dirty="0"/>
              <a:t>Reverse: </a:t>
            </a:r>
            <a:r>
              <a:rPr lang="en-US" dirty="0"/>
              <a:t>the </a:t>
            </a:r>
            <a:r>
              <a:rPr lang="en-US" b="1" dirty="0">
                <a:solidFill>
                  <a:srgbClr val="00B050"/>
                </a:solidFill>
              </a:rPr>
              <a:t>reverse</a:t>
            </a:r>
            <a:r>
              <a:rPr lang="en-US" b="1" dirty="0"/>
              <a:t>() </a:t>
            </a:r>
            <a:r>
              <a:rPr lang="en-US" dirty="0"/>
              <a:t>method reverses the elements in a list.</a:t>
            </a:r>
            <a:endParaRPr lang="en-GB" dirty="0"/>
          </a:p>
          <a:p>
            <a:endParaRPr lang="en-GB" dirty="0"/>
          </a:p>
          <a:p>
            <a:endParaRPr lang="en-GB" dirty="0"/>
          </a:p>
        </p:txBody>
      </p:sp>
      <p:pic>
        <p:nvPicPr>
          <p:cNvPr id="6" name="Picture 5">
            <a:extLst>
              <a:ext uri="{FF2B5EF4-FFF2-40B4-BE49-F238E27FC236}">
                <a16:creationId xmlns:a16="http://schemas.microsoft.com/office/drawing/2014/main" id="{6ABA604D-1A93-D6D9-550B-73B21AB37531}"/>
              </a:ext>
            </a:extLst>
          </p:cNvPr>
          <p:cNvPicPr>
            <a:picLocks noChangeAspect="1"/>
          </p:cNvPicPr>
          <p:nvPr/>
        </p:nvPicPr>
        <p:blipFill>
          <a:blip r:embed="rId2"/>
          <a:stretch>
            <a:fillRect/>
          </a:stretch>
        </p:blipFill>
        <p:spPr>
          <a:xfrm>
            <a:off x="6270524" y="1369312"/>
            <a:ext cx="5587179" cy="5123563"/>
          </a:xfrm>
          <a:prstGeom prst="rect">
            <a:avLst/>
          </a:prstGeom>
        </p:spPr>
      </p:pic>
    </p:spTree>
    <p:extLst>
      <p:ext uri="{BB962C8B-B14F-4D97-AF65-F5344CB8AC3E}">
        <p14:creationId xmlns:p14="http://schemas.microsoft.com/office/powerpoint/2010/main" val="34246556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sz="half" idx="1"/>
          </p:nvPr>
        </p:nvSpPr>
        <p:spPr>
          <a:xfrm>
            <a:off x="838200" y="1825624"/>
            <a:ext cx="5181600" cy="4934683"/>
          </a:xfrm>
        </p:spPr>
        <p:txBody>
          <a:bodyPr/>
          <a:lstStyle/>
          <a:p>
            <a:pPr marL="0" indent="0">
              <a:buNone/>
            </a:pPr>
            <a:r>
              <a:rPr lang="en-US" dirty="0"/>
              <a:t>Many other additional methods and functions can be used on lists.</a:t>
            </a:r>
          </a:p>
          <a:p>
            <a:r>
              <a:rPr lang="en-GB" b="1" dirty="0"/>
              <a:t>Sorting:</a:t>
            </a:r>
            <a:r>
              <a:rPr lang="en-GB" dirty="0"/>
              <a:t> the </a:t>
            </a:r>
            <a:r>
              <a:rPr lang="en-GB" b="1" dirty="0">
                <a:solidFill>
                  <a:srgbClr val="00B050"/>
                </a:solidFill>
              </a:rPr>
              <a:t>sort</a:t>
            </a:r>
            <a:r>
              <a:rPr lang="en-GB" b="1" dirty="0"/>
              <a:t>()</a:t>
            </a:r>
            <a:r>
              <a:rPr lang="en-GB" dirty="0"/>
              <a:t> method can be used to sort the elements,</a:t>
            </a:r>
          </a:p>
          <a:p>
            <a:r>
              <a:rPr lang="en-GB" dirty="0"/>
              <a:t>In </a:t>
            </a:r>
            <a:r>
              <a:rPr lang="en-GB" b="1" dirty="0"/>
              <a:t>ascending</a:t>
            </a:r>
            <a:r>
              <a:rPr lang="en-GB" dirty="0"/>
              <a:t> </a:t>
            </a:r>
            <a:r>
              <a:rPr lang="en-GB" b="1" dirty="0"/>
              <a:t>order</a:t>
            </a:r>
            <a:r>
              <a:rPr lang="en-GB" dirty="0"/>
              <a:t> for </a:t>
            </a:r>
            <a:r>
              <a:rPr lang="en-GB" b="1" dirty="0"/>
              <a:t>numerical</a:t>
            </a:r>
            <a:r>
              <a:rPr lang="en-GB" dirty="0"/>
              <a:t> elements,</a:t>
            </a:r>
          </a:p>
          <a:p>
            <a:r>
              <a:rPr lang="en-GB" dirty="0"/>
              <a:t>And in </a:t>
            </a:r>
            <a:r>
              <a:rPr lang="en-GB" b="1" dirty="0"/>
              <a:t>alphabetical</a:t>
            </a:r>
            <a:r>
              <a:rPr lang="en-GB" dirty="0"/>
              <a:t> </a:t>
            </a:r>
            <a:r>
              <a:rPr lang="en-GB" b="1" dirty="0"/>
              <a:t>order</a:t>
            </a:r>
            <a:r>
              <a:rPr lang="en-GB" dirty="0"/>
              <a:t> for </a:t>
            </a:r>
            <a:r>
              <a:rPr lang="en-GB" b="1" dirty="0"/>
              <a:t>string</a:t>
            </a:r>
            <a:r>
              <a:rPr lang="en-GB" dirty="0"/>
              <a:t> elements.</a:t>
            </a:r>
          </a:p>
          <a:p>
            <a:pPr marL="0" indent="0">
              <a:buNone/>
            </a:pPr>
            <a:r>
              <a:rPr lang="en-GB" b="1" dirty="0"/>
              <a:t>Note: </a:t>
            </a:r>
            <a:r>
              <a:rPr lang="en-GB" dirty="0"/>
              <a:t>does not work on lists with mixed types elements.</a:t>
            </a:r>
          </a:p>
        </p:txBody>
      </p:sp>
      <p:pic>
        <p:nvPicPr>
          <p:cNvPr id="5" name="Picture 4">
            <a:extLst>
              <a:ext uri="{FF2B5EF4-FFF2-40B4-BE49-F238E27FC236}">
                <a16:creationId xmlns:a16="http://schemas.microsoft.com/office/drawing/2014/main" id="{40F21604-7AC8-4974-9838-516D65B01256}"/>
              </a:ext>
            </a:extLst>
          </p:cNvPr>
          <p:cNvPicPr>
            <a:picLocks noChangeAspect="1"/>
          </p:cNvPicPr>
          <p:nvPr/>
        </p:nvPicPr>
        <p:blipFill rotWithShape="1">
          <a:blip r:embed="rId2"/>
          <a:srcRect l="56794" t="54598" r="18206" b="14667"/>
          <a:stretch/>
        </p:blipFill>
        <p:spPr>
          <a:xfrm>
            <a:off x="5938897" y="4423508"/>
            <a:ext cx="6082410" cy="2336799"/>
          </a:xfrm>
          <a:prstGeom prst="rect">
            <a:avLst/>
          </a:prstGeom>
        </p:spPr>
      </p:pic>
      <p:pic>
        <p:nvPicPr>
          <p:cNvPr id="6" name="Picture 5">
            <a:extLst>
              <a:ext uri="{FF2B5EF4-FFF2-40B4-BE49-F238E27FC236}">
                <a16:creationId xmlns:a16="http://schemas.microsoft.com/office/drawing/2014/main" id="{2222F8C2-9AC3-43CE-9CE7-411192A32B4A}"/>
              </a:ext>
            </a:extLst>
          </p:cNvPr>
          <p:cNvPicPr>
            <a:picLocks noChangeAspect="1"/>
          </p:cNvPicPr>
          <p:nvPr/>
        </p:nvPicPr>
        <p:blipFill rotWithShape="1">
          <a:blip r:embed="rId2"/>
          <a:srcRect l="56794" t="24204" r="27720" b="46122"/>
          <a:stretch/>
        </p:blipFill>
        <p:spPr>
          <a:xfrm>
            <a:off x="6172202" y="1378073"/>
            <a:ext cx="5050690" cy="3024242"/>
          </a:xfrm>
          <a:prstGeom prst="rect">
            <a:avLst/>
          </a:prstGeom>
        </p:spPr>
      </p:pic>
    </p:spTree>
    <p:extLst>
      <p:ext uri="{BB962C8B-B14F-4D97-AF65-F5344CB8AC3E}">
        <p14:creationId xmlns:p14="http://schemas.microsoft.com/office/powerpoint/2010/main" val="36643905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2E00-8234-4462-A535-D474839A4C5B}"/>
              </a:ext>
            </a:extLst>
          </p:cNvPr>
          <p:cNvSpPr>
            <a:spLocks noGrp="1"/>
          </p:cNvSpPr>
          <p:nvPr>
            <p:ph type="title"/>
          </p:nvPr>
        </p:nvSpPr>
        <p:spPr/>
        <p:txBody>
          <a:bodyPr/>
          <a:lstStyle/>
          <a:p>
            <a:r>
              <a:rPr lang="en-US" dirty="0"/>
              <a:t>Additional methods and functions on lists</a:t>
            </a:r>
            <a:endParaRPr lang="en-GB" dirty="0"/>
          </a:p>
        </p:txBody>
      </p:sp>
      <p:sp>
        <p:nvSpPr>
          <p:cNvPr id="3" name="Content Placeholder 2">
            <a:extLst>
              <a:ext uri="{FF2B5EF4-FFF2-40B4-BE49-F238E27FC236}">
                <a16:creationId xmlns:a16="http://schemas.microsoft.com/office/drawing/2014/main" id="{F8E7666E-CFD2-4F72-B4EE-E0FD3328A39C}"/>
              </a:ext>
            </a:extLst>
          </p:cNvPr>
          <p:cNvSpPr>
            <a:spLocks noGrp="1"/>
          </p:cNvSpPr>
          <p:nvPr>
            <p:ph idx="1"/>
          </p:nvPr>
        </p:nvSpPr>
        <p:spPr/>
        <p:txBody>
          <a:bodyPr/>
          <a:lstStyle/>
          <a:p>
            <a:pPr marL="0" indent="0">
              <a:buNone/>
            </a:pPr>
            <a:r>
              <a:rPr lang="en-US" dirty="0"/>
              <a:t>Many other additional methods and functions can be used on lists.</a:t>
            </a:r>
          </a:p>
          <a:p>
            <a:r>
              <a:rPr lang="en-GB" b="1" dirty="0"/>
              <a:t>Counting: </a:t>
            </a:r>
            <a:r>
              <a:rPr lang="en-GB" dirty="0"/>
              <a:t>the</a:t>
            </a:r>
            <a:r>
              <a:rPr lang="en-GB" b="1" dirty="0"/>
              <a:t> </a:t>
            </a:r>
            <a:r>
              <a:rPr lang="en-GB" b="1" dirty="0">
                <a:solidFill>
                  <a:srgbClr val="00B050"/>
                </a:solidFill>
              </a:rPr>
              <a:t>count</a:t>
            </a:r>
            <a:r>
              <a:rPr lang="en-GB" b="1" dirty="0"/>
              <a:t>() </a:t>
            </a:r>
            <a:r>
              <a:rPr lang="en-GB" dirty="0"/>
              <a:t>method can be used to count how many times an element appears in a list.</a:t>
            </a:r>
          </a:p>
          <a:p>
            <a:r>
              <a:rPr lang="en-GB" dirty="0"/>
              <a:t>And many more things!</a:t>
            </a:r>
          </a:p>
        </p:txBody>
      </p:sp>
      <p:pic>
        <p:nvPicPr>
          <p:cNvPr id="6" name="Picture 5">
            <a:extLst>
              <a:ext uri="{FF2B5EF4-FFF2-40B4-BE49-F238E27FC236}">
                <a16:creationId xmlns:a16="http://schemas.microsoft.com/office/drawing/2014/main" id="{81E8E5B7-5547-457C-B207-5B256185C194}"/>
              </a:ext>
            </a:extLst>
          </p:cNvPr>
          <p:cNvPicPr>
            <a:picLocks noChangeAspect="1"/>
          </p:cNvPicPr>
          <p:nvPr/>
        </p:nvPicPr>
        <p:blipFill rotWithShape="1">
          <a:blip r:embed="rId2"/>
          <a:srcRect l="56859" t="53539" r="22628" b="33743"/>
          <a:stretch/>
        </p:blipFill>
        <p:spPr>
          <a:xfrm>
            <a:off x="1187939" y="4911427"/>
            <a:ext cx="9542584" cy="1848880"/>
          </a:xfrm>
          <a:prstGeom prst="rect">
            <a:avLst/>
          </a:prstGeom>
        </p:spPr>
      </p:pic>
    </p:spTree>
    <p:extLst>
      <p:ext uri="{BB962C8B-B14F-4D97-AF65-F5344CB8AC3E}">
        <p14:creationId xmlns:p14="http://schemas.microsoft.com/office/powerpoint/2010/main" val="40475667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BC776-F489-4F89-B9D1-64DFC920472A}"/>
              </a:ext>
            </a:extLst>
          </p:cNvPr>
          <p:cNvSpPr>
            <a:spLocks noGrp="1"/>
          </p:cNvSpPr>
          <p:nvPr>
            <p:ph type="title"/>
          </p:nvPr>
        </p:nvSpPr>
        <p:spPr>
          <a:xfrm>
            <a:off x="4553734" y="406968"/>
            <a:ext cx="6798541" cy="837884"/>
          </a:xfrm>
        </p:spPr>
        <p:txBody>
          <a:bodyPr anchor="b">
            <a:normAutofit/>
          </a:bodyPr>
          <a:lstStyle/>
          <a:p>
            <a:r>
              <a:rPr lang="en-US" sz="4000" dirty="0"/>
              <a:t>Conclusion (Chapter 8)</a:t>
            </a:r>
          </a:p>
        </p:txBody>
      </p:sp>
      <p:pic>
        <p:nvPicPr>
          <p:cNvPr id="5" name="Picture 4" descr="Closeup of a keyboard">
            <a:extLst>
              <a:ext uri="{FF2B5EF4-FFF2-40B4-BE49-F238E27FC236}">
                <a16:creationId xmlns:a16="http://schemas.microsoft.com/office/drawing/2014/main" id="{943E5914-5549-6D68-0D39-CD2945350A46}"/>
              </a:ext>
            </a:extLst>
          </p:cNvPr>
          <p:cNvPicPr>
            <a:picLocks noChangeAspect="1"/>
          </p:cNvPicPr>
          <p:nvPr/>
        </p:nvPicPr>
        <p:blipFill rotWithShape="1">
          <a:blip r:embed="rId2"/>
          <a:srcRect l="20164" r="40215" b="1"/>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74F85463-414E-4F5F-96DD-C1BA37CF0205}"/>
              </a:ext>
            </a:extLst>
          </p:cNvPr>
          <p:cNvSpPr>
            <a:spLocks noGrp="1"/>
          </p:cNvSpPr>
          <p:nvPr>
            <p:ph idx="1"/>
          </p:nvPr>
        </p:nvSpPr>
        <p:spPr>
          <a:xfrm>
            <a:off x="4553734" y="1651819"/>
            <a:ext cx="7362963" cy="5004619"/>
          </a:xfrm>
        </p:spPr>
        <p:txBody>
          <a:bodyPr>
            <a:normAutofit/>
          </a:bodyPr>
          <a:lstStyle/>
          <a:p>
            <a:r>
              <a:rPr lang="en-US" dirty="0"/>
              <a:t>What is the </a:t>
            </a:r>
            <a:r>
              <a:rPr lang="en-US" b="1" dirty="0"/>
              <a:t>list type</a:t>
            </a:r>
            <a:r>
              <a:rPr lang="en-US" dirty="0"/>
              <a:t>, in detail, this time?</a:t>
            </a:r>
          </a:p>
          <a:p>
            <a:r>
              <a:rPr lang="en-US" dirty="0"/>
              <a:t>What are the </a:t>
            </a:r>
            <a:r>
              <a:rPr lang="en-US" b="1" dirty="0"/>
              <a:t>indexing</a:t>
            </a:r>
            <a:r>
              <a:rPr lang="en-US" dirty="0"/>
              <a:t>, </a:t>
            </a:r>
            <a:r>
              <a:rPr lang="en-US" b="1" dirty="0"/>
              <a:t>slicing</a:t>
            </a:r>
            <a:r>
              <a:rPr lang="en-US" dirty="0"/>
              <a:t>, </a:t>
            </a:r>
            <a:r>
              <a:rPr lang="en-US" b="1" dirty="0"/>
              <a:t>updating</a:t>
            </a:r>
            <a:r>
              <a:rPr lang="en-US" dirty="0"/>
              <a:t> and </a:t>
            </a:r>
            <a:r>
              <a:rPr lang="en-US" b="1" dirty="0"/>
              <a:t>traversing</a:t>
            </a:r>
            <a:r>
              <a:rPr lang="en-US" dirty="0"/>
              <a:t> a list operations?</a:t>
            </a:r>
          </a:p>
          <a:p>
            <a:r>
              <a:rPr lang="en-US" dirty="0"/>
              <a:t>What are </a:t>
            </a:r>
            <a:r>
              <a:rPr lang="en-US" b="1" dirty="0"/>
              <a:t>lists of lists </a:t>
            </a:r>
            <a:r>
              <a:rPr lang="en-US" dirty="0"/>
              <a:t>and their uses?</a:t>
            </a:r>
          </a:p>
          <a:p>
            <a:r>
              <a:rPr lang="en-US" dirty="0"/>
              <a:t>How to </a:t>
            </a:r>
            <a:r>
              <a:rPr lang="en-US" b="1" dirty="0"/>
              <a:t>create</a:t>
            </a:r>
            <a:r>
              <a:rPr lang="en-US" dirty="0"/>
              <a:t>, </a:t>
            </a:r>
            <a:r>
              <a:rPr lang="en-US" b="1" dirty="0"/>
              <a:t>add</a:t>
            </a:r>
            <a:r>
              <a:rPr lang="en-US" dirty="0"/>
              <a:t> and </a:t>
            </a:r>
            <a:r>
              <a:rPr lang="en-US" b="1" dirty="0"/>
              <a:t>remove</a:t>
            </a:r>
            <a:r>
              <a:rPr lang="en-US" dirty="0"/>
              <a:t> elements from a list?</a:t>
            </a:r>
          </a:p>
          <a:p>
            <a:r>
              <a:rPr lang="en-US" dirty="0"/>
              <a:t>What are advanced operations on list such as </a:t>
            </a:r>
            <a:r>
              <a:rPr lang="en-US" b="1" dirty="0"/>
              <a:t>concatenation</a:t>
            </a:r>
            <a:r>
              <a:rPr lang="en-US" dirty="0"/>
              <a:t>, </a:t>
            </a:r>
            <a:r>
              <a:rPr lang="en-US" b="1" dirty="0"/>
              <a:t>repetition, insertion, </a:t>
            </a:r>
            <a:r>
              <a:rPr lang="en-US" dirty="0" err="1"/>
              <a:t>etc</a:t>
            </a:r>
            <a:r>
              <a:rPr lang="en-US" dirty="0"/>
              <a:t>?</a:t>
            </a:r>
          </a:p>
          <a:p>
            <a:r>
              <a:rPr lang="en-US" dirty="0"/>
              <a:t>What does </a:t>
            </a:r>
            <a:r>
              <a:rPr lang="en-US" b="1" dirty="0"/>
              <a:t>RTFM</a:t>
            </a:r>
            <a:r>
              <a:rPr lang="en-US" dirty="0"/>
              <a:t> mean?</a:t>
            </a:r>
          </a:p>
          <a:p>
            <a:r>
              <a:rPr lang="en-US" b="1" dirty="0"/>
              <a:t>Practice</a:t>
            </a:r>
            <a:r>
              <a:rPr lang="en-US" dirty="0"/>
              <a:t> on lists.</a:t>
            </a:r>
          </a:p>
        </p:txBody>
      </p:sp>
    </p:spTree>
    <p:extLst>
      <p:ext uri="{BB962C8B-B14F-4D97-AF65-F5344CB8AC3E}">
        <p14:creationId xmlns:p14="http://schemas.microsoft.com/office/powerpoint/2010/main" val="5608991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AEC22BC4-3959-A9A8-20A7-34E28D840908}"/>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22B8DCAE-BA25-A720-7F37-35740FD75E6C}"/>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0AF96EB8-153C-1B2D-3FBC-1D853C9CD05E}"/>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42B50803-2FF8-562E-C8DE-9D94902918C7}"/>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F8AAB752-4782-CD0B-07B4-EBE7931FC10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the output of this code?</a:t>
            </a:r>
          </a:p>
        </p:txBody>
      </p:sp>
      <p:sp>
        <p:nvSpPr>
          <p:cNvPr id="10" name="Rectangle 9">
            <a:extLst>
              <a:ext uri="{FF2B5EF4-FFF2-40B4-BE49-F238E27FC236}">
                <a16:creationId xmlns:a16="http://schemas.microsoft.com/office/drawing/2014/main" id="{29A5704D-82BF-A988-C5EE-2320A100FB6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9156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65.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110EEF-0473-2379-F8E2-C7E11166927F}"/>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E1A3469E-A4BE-7BDF-D3C0-9CD6FCABFB41}"/>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4627C87-908A-0C4C-1E3D-13DACE1D9D62}"/>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299FCF4A-D35F-96D7-F4DE-C65A17708BB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B5DD7149-8194-6F4F-FAEE-AD2FDDC78055}"/>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the output of this code?</a:t>
            </a:r>
          </a:p>
        </p:txBody>
      </p:sp>
      <p:sp>
        <p:nvSpPr>
          <p:cNvPr id="10" name="Rectangle 9">
            <a:extLst>
              <a:ext uri="{FF2B5EF4-FFF2-40B4-BE49-F238E27FC236}">
                <a16:creationId xmlns:a16="http://schemas.microsoft.com/office/drawing/2014/main" id="{57B10CBB-1F96-5192-19E7-6328087BA24A}"/>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250037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71078C2A-7DB9-E5D2-4367-9F8E5DCF85ED}"/>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AD82567C-4577-C46B-4651-0E12208DFFAC}"/>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170192DF-8BA3-E7FD-F893-0A8BAD3B29CC}"/>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F26834F2-CCCC-ADCF-447E-80A1609AD7A5}"/>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B99CBA4B-B06C-0C01-F6D7-97974A9E7A07}"/>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Which of these four lists (a,b,c and d) is empty, i.e. has no elements in it?</a:t>
            </a:r>
          </a:p>
        </p:txBody>
      </p:sp>
      <p:sp>
        <p:nvSpPr>
          <p:cNvPr id="10" name="Rectangle 9">
            <a:extLst>
              <a:ext uri="{FF2B5EF4-FFF2-40B4-BE49-F238E27FC236}">
                <a16:creationId xmlns:a16="http://schemas.microsoft.com/office/drawing/2014/main" id="{F75F60AE-526F-223F-2834-E4866974CF70}"/>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427009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C84C504B-E767-3534-7E4B-4D7AC269D1C1}"/>
              </a:ext>
            </a:extLst>
          </p:cNvPr>
          <p:cNvSpPr/>
          <p:nvPr>
            <p:custDataLst>
              <p:tags r:id="rId2"/>
            </p:custDataLst>
          </p:nvPr>
        </p:nvSpPr>
        <p:spPr>
          <a:xfrm>
            <a:off x="6286500" y="430530"/>
            <a:ext cx="5524500" cy="891540"/>
          </a:xfrm>
          <a:prstGeom prst="roundRect">
            <a:avLst/>
          </a:prstGeom>
          <a:solidFill>
            <a:srgbClr val="F4F4F4"/>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317500" rIns="1143000" rtlCol="0" anchor="ctr">
            <a:normAutofit/>
          </a:bodyPr>
          <a:lstStyle/>
          <a:p>
            <a:r>
              <a:rPr lang="en-GB" sz="2000">
                <a:solidFill>
                  <a:srgbClr val="5B5B5B"/>
                </a:solidFill>
              </a:rPr>
              <a:t>Please download and install the Slido app on all computers you use</a:t>
            </a:r>
          </a:p>
        </p:txBody>
      </p:sp>
      <p:pic>
        <p:nvPicPr>
          <p:cNvPr id="4" name="Graphic 3">
            <a:extLst>
              <a:ext uri="{FF2B5EF4-FFF2-40B4-BE49-F238E27FC236}">
                <a16:creationId xmlns:a16="http://schemas.microsoft.com/office/drawing/2014/main" id="{1CF88142-38E8-2AD5-DAC2-9AEE6F8359E8}"/>
              </a:ext>
            </a:extLst>
          </p:cNvPr>
          <p:cNvPicPr>
            <a:picLocks/>
          </p:cNvPicPr>
          <p:nvPr>
            <p:custDataLst>
              <p:tags r:id="rId3"/>
            </p:custDataLst>
          </p:nvPr>
        </p:nvPicPr>
        <p:blipFill>
          <a:blip r:embed="rId9">
            <a:extLst>
              <a:ext uri="{96DAC541-7B7A-43D3-8B79-37D633B846F1}">
                <asvg:svgBlip xmlns:asvg="http://schemas.microsoft.com/office/drawing/2016/SVG/main" r:embed="rId10"/>
              </a:ext>
            </a:extLst>
          </a:blip>
          <a:stretch>
            <a:fillRect/>
          </a:stretch>
        </p:blipFill>
        <p:spPr>
          <a:xfrm>
            <a:off x="10826048" y="577634"/>
            <a:ext cx="597332" cy="597332"/>
          </a:xfrm>
          <a:prstGeom prst="rect">
            <a:avLst/>
          </a:prstGeom>
        </p:spPr>
      </p:pic>
      <p:pic>
        <p:nvPicPr>
          <p:cNvPr id="6" name="Graphic 5">
            <a:extLst>
              <a:ext uri="{FF2B5EF4-FFF2-40B4-BE49-F238E27FC236}">
                <a16:creationId xmlns:a16="http://schemas.microsoft.com/office/drawing/2014/main" id="{4FD1387E-E342-7934-5FDC-88E0DD7E2DAC}"/>
              </a:ext>
            </a:extLst>
          </p:cNvPr>
          <p:cNvPicPr>
            <a:picLocks/>
          </p:cNvPicPr>
          <p:nvPr>
            <p:custDataLst>
              <p:tags r:id="rId4"/>
            </p:custDataLst>
          </p:nvPr>
        </p:nvPicPr>
        <p:blipFill>
          <a:blip r:embed="rId11">
            <a:extLst>
              <a:ext uri="{96DAC541-7B7A-43D3-8B79-37D633B846F1}">
                <asvg:svgBlip xmlns:asvg="http://schemas.microsoft.com/office/drawing/2016/SVG/main" r:embed="rId12"/>
              </a:ext>
            </a:extLst>
          </a:blip>
          <a:stretch>
            <a:fillRect/>
          </a:stretch>
        </p:blipFill>
        <p:spPr>
          <a:xfrm>
            <a:off x="3901440" y="617220"/>
            <a:ext cx="1036320" cy="518160"/>
          </a:xfrm>
          <a:prstGeom prst="rect">
            <a:avLst/>
          </a:prstGeom>
        </p:spPr>
      </p:pic>
      <p:pic>
        <p:nvPicPr>
          <p:cNvPr id="8" name="Graphic 7">
            <a:extLst>
              <a:ext uri="{FF2B5EF4-FFF2-40B4-BE49-F238E27FC236}">
                <a16:creationId xmlns:a16="http://schemas.microsoft.com/office/drawing/2014/main" id="{CD9B51E9-FFAE-E27D-4A81-D281B396D7E4}"/>
              </a:ext>
            </a:extLst>
          </p:cNvPr>
          <p:cNvPicPr>
            <a:picLocks/>
          </p:cNvPicPr>
          <p:nvPr>
            <p:custDataLst>
              <p:tags r:id="rId5"/>
            </p:custDataLst>
          </p:nvPr>
        </p:nvPicPr>
        <p:blipFill>
          <a:blip r:embed="rId13">
            <a:extLst>
              <a:ext uri="{96DAC541-7B7A-43D3-8B79-37D633B846F1}">
                <asvg:svgBlip xmlns:asvg="http://schemas.microsoft.com/office/drawing/2016/SVG/main" r:embed="rId14"/>
              </a:ext>
            </a:extLst>
          </a:blip>
          <a:stretch>
            <a:fillRect/>
          </a:stretch>
        </p:blipFill>
        <p:spPr>
          <a:xfrm>
            <a:off x="1158240" y="2270760"/>
            <a:ext cx="2316480" cy="2316480"/>
          </a:xfrm>
          <a:prstGeom prst="rect">
            <a:avLst/>
          </a:prstGeom>
        </p:spPr>
      </p:pic>
      <p:sp>
        <p:nvSpPr>
          <p:cNvPr id="9" name="Rectangle 8">
            <a:extLst>
              <a:ext uri="{FF2B5EF4-FFF2-40B4-BE49-F238E27FC236}">
                <a16:creationId xmlns:a16="http://schemas.microsoft.com/office/drawing/2014/main" id="{F40AE82B-02B1-B64F-AD11-B83EA766D449}"/>
              </a:ext>
            </a:extLst>
          </p:cNvPr>
          <p:cNvSpPr/>
          <p:nvPr>
            <p:custDataLst>
              <p:tags r:id="rId6"/>
            </p:custDataLst>
          </p:nvPr>
        </p:nvSpPr>
        <p:spPr>
          <a:xfrm>
            <a:off x="3901440" y="2571750"/>
            <a:ext cx="7315199" cy="1714500"/>
          </a:xfrm>
          <a:prstGeom prst="rect">
            <a:avLst/>
          </a:prstGeom>
          <a:noFill/>
          <a:ln w="12700" cap="flat" cmpd="sng" algn="ctr">
            <a:solidFill>
              <a:srgbClr val="FFFFFF"/>
            </a:solidFill>
            <a:prstDash val="solid"/>
            <a:miter lim="800000"/>
          </a:ln>
          <a:effectLst/>
          <a:extLst>
            <a:ext uri="{909E8E84-426E-40DD-AFC4-6F175D3DCCD1}">
              <a14:hiddenFill xmlns:a14="http://schemas.microsoft.com/office/drawing/2010/main">
                <a:solidFill>
                  <a:schemeClr val="accent1"/>
                </a:solidFill>
              </a14:hiddenFill>
            </a:ext>
          </a:ex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4000" b="1">
                <a:solidFill>
                  <a:srgbClr val="5B5B5B"/>
                </a:solidFill>
              </a:rPr>
              <a:t>What will be displayed?</a:t>
            </a:r>
          </a:p>
        </p:txBody>
      </p:sp>
      <p:sp>
        <p:nvSpPr>
          <p:cNvPr id="10" name="Rectangle 9">
            <a:extLst>
              <a:ext uri="{FF2B5EF4-FFF2-40B4-BE49-F238E27FC236}">
                <a16:creationId xmlns:a16="http://schemas.microsoft.com/office/drawing/2014/main" id="{76DEEB98-6F23-734B-F8AF-9FD6E4AD8918}"/>
              </a:ext>
            </a:extLst>
          </p:cNvPr>
          <p:cNvSpPr/>
          <p:nvPr>
            <p:custDataLst>
              <p:tags r:id="rId7"/>
            </p:custDataLst>
          </p:nvPr>
        </p:nvSpPr>
        <p:spPr>
          <a:xfrm>
            <a:off x="3901440" y="6032500"/>
            <a:ext cx="7315199" cy="5181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r>
              <a:rPr lang="en-GB" sz="2200" b="1">
                <a:solidFill>
                  <a:srgbClr val="5B5B5B"/>
                </a:solidFill>
              </a:rPr>
              <a:t>ⓘ</a:t>
            </a:r>
            <a:r>
              <a:rPr lang="en-GB" sz="2000">
                <a:solidFill>
                  <a:srgbClr val="5B5B5B"/>
                </a:solidFill>
              </a:rPr>
              <a:t> Start presenting to display the poll results on this slide.</a:t>
            </a:r>
          </a:p>
        </p:txBody>
      </p:sp>
    </p:spTree>
    <p:custDataLst>
      <p:tags r:id="rId1"/>
    </p:custDataLst>
    <p:extLst>
      <p:ext uri="{BB962C8B-B14F-4D97-AF65-F5344CB8AC3E}">
        <p14:creationId xmlns:p14="http://schemas.microsoft.com/office/powerpoint/2010/main" val="1579982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9"/>
                                        </p:tgtEl>
                                      </p:cBhvr>
                                    </p:animEffect>
                                    <p:animScale>
                                      <p:cBhvr>
                                        <p:cTn id="7" dur="25"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grpId="1" nodeType="clickEffect">
                                  <p:stCondLst>
                                    <p:cond delay="0"/>
                                  </p:stCondLst>
                                  <p:childTnLst>
                                    <p:animEffect transition="out" filter="fade">
                                      <p:cBhvr>
                                        <p:cTn id="11" dur="50" tmFilter="0, 0; .2, .5; .8, .5; 1, 0"/>
                                        <p:tgtEl>
                                          <p:spTgt spid="9"/>
                                        </p:tgtEl>
                                      </p:cBhvr>
                                    </p:animEffect>
                                    <p:animScale>
                                      <p:cBhvr>
                                        <p:cTn id="12" dur="25" autoRev="1" fill="hold"/>
                                        <p:tgtEl>
                                          <p:spTgt spid="9"/>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26" presetClass="emph" presetSubtype="0" fill="hold" grpId="2" nodeType="clickEffect">
                                  <p:stCondLst>
                                    <p:cond delay="0"/>
                                  </p:stCondLst>
                                  <p:childTnLst>
                                    <p:animEffect transition="out" filter="fade">
                                      <p:cBhvr>
                                        <p:cTn id="16" dur="50" tmFilter="0, 0; .2, .5; .8, .5; 1, 0"/>
                                        <p:tgtEl>
                                          <p:spTgt spid="9"/>
                                        </p:tgtEl>
                                      </p:cBhvr>
                                    </p:animEffect>
                                    <p:animScale>
                                      <p:cBhvr>
                                        <p:cTn id="17" dur="2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normAutofit/>
          </a:bodyPr>
          <a:lstStyle/>
          <a:p>
            <a:pPr marL="0" indent="0">
              <a:buNone/>
            </a:pPr>
            <a:r>
              <a:rPr lang="en-US" b="1" dirty="0"/>
              <a:t>Definition (</a:t>
            </a:r>
            <a:r>
              <a:rPr lang="en-US" b="1" dirty="0">
                <a:solidFill>
                  <a:srgbClr val="00B050"/>
                </a:solidFill>
              </a:rPr>
              <a:t>slicing</a:t>
            </a:r>
            <a:r>
              <a:rPr lang="en-US" b="1" dirty="0"/>
              <a:t>):</a:t>
            </a:r>
            <a:br>
              <a:rPr lang="en-US" b="1" dirty="0"/>
            </a:br>
            <a:r>
              <a:rPr lang="en-US" b="1" dirty="0">
                <a:solidFill>
                  <a:srgbClr val="00B050"/>
                </a:solidFill>
              </a:rPr>
              <a:t>Slicing</a:t>
            </a:r>
            <a:r>
              <a:rPr lang="en-US" dirty="0"/>
              <a:t> is used to retrieve a </a:t>
            </a:r>
            <a:r>
              <a:rPr lang="en-US" b="1" dirty="0"/>
              <a:t>subset</a:t>
            </a:r>
            <a:r>
              <a:rPr lang="en-US" dirty="0"/>
              <a:t> of the list, by specifying to indexes, separated with a colon </a:t>
            </a:r>
            <a:r>
              <a:rPr lang="en-US" dirty="0">
                <a:sym typeface="Wingdings" panose="05000000000000000000" pitchFamily="2" charset="2"/>
              </a:rPr>
              <a:t>(</a:t>
            </a:r>
            <a:r>
              <a:rPr lang="en-US" b="1" dirty="0">
                <a:sym typeface="Wingdings" panose="05000000000000000000" pitchFamily="2" charset="2"/>
              </a:rPr>
              <a:t>:</a:t>
            </a:r>
            <a:r>
              <a:rPr lang="en-US" dirty="0">
                <a:sym typeface="Wingdings" panose="05000000000000000000" pitchFamily="2" charset="2"/>
              </a:rPr>
              <a:t>)</a:t>
            </a:r>
            <a:r>
              <a:rPr lang="en-US" dirty="0"/>
              <a:t> symbol. </a:t>
            </a:r>
            <a:r>
              <a:rPr lang="en-US" b="1" dirty="0"/>
              <a:t>Slicing </a:t>
            </a:r>
            <a:r>
              <a:rPr lang="en-US" dirty="0"/>
              <a:t>with</a:t>
            </a:r>
            <a:r>
              <a:rPr lang="en-US" b="1" dirty="0"/>
              <a:t> [</a:t>
            </a:r>
            <a:r>
              <a:rPr lang="en-US" b="1" dirty="0" err="1"/>
              <a:t>a:b</a:t>
            </a:r>
            <a:r>
              <a:rPr lang="en-US" b="1" dirty="0"/>
              <a:t>] </a:t>
            </a:r>
            <a:r>
              <a:rPr lang="en-US" dirty="0"/>
              <a:t>returns another list, containing </a:t>
            </a:r>
            <a:r>
              <a:rPr lang="en-GB" dirty="0"/>
              <a:t>all elements of the original list:</a:t>
            </a:r>
          </a:p>
          <a:p>
            <a:r>
              <a:rPr lang="en-GB" dirty="0"/>
              <a:t>Starting </a:t>
            </a:r>
            <a:r>
              <a:rPr lang="en-GB" b="1" dirty="0"/>
              <a:t>from positional index a </a:t>
            </a:r>
            <a:r>
              <a:rPr lang="en-GB" dirty="0"/>
              <a:t>(with a included),</a:t>
            </a:r>
          </a:p>
          <a:p>
            <a:r>
              <a:rPr lang="en-GB" dirty="0"/>
              <a:t>All the way </a:t>
            </a:r>
            <a:r>
              <a:rPr lang="en-GB" b="1" dirty="0"/>
              <a:t>to positional index b </a:t>
            </a:r>
            <a:r>
              <a:rPr lang="en-GB" dirty="0"/>
              <a:t>(with b </a:t>
            </a:r>
            <a:r>
              <a:rPr lang="en-GB" b="1" u="sng" dirty="0"/>
              <a:t>not</a:t>
            </a:r>
            <a:r>
              <a:rPr lang="en-GB" dirty="0"/>
              <a:t> included).</a:t>
            </a:r>
            <a:endParaRPr lang="en-US" dirty="0"/>
          </a:p>
        </p:txBody>
      </p:sp>
      <p:pic>
        <p:nvPicPr>
          <p:cNvPr id="5" name="Picture 4">
            <a:extLst>
              <a:ext uri="{FF2B5EF4-FFF2-40B4-BE49-F238E27FC236}">
                <a16:creationId xmlns:a16="http://schemas.microsoft.com/office/drawing/2014/main" id="{714C92AC-F2B1-4E78-A401-010F2CAE2EEB}"/>
              </a:ext>
            </a:extLst>
          </p:cNvPr>
          <p:cNvPicPr>
            <a:picLocks noChangeAspect="1"/>
          </p:cNvPicPr>
          <p:nvPr/>
        </p:nvPicPr>
        <p:blipFill rotWithShape="1">
          <a:blip r:embed="rId2"/>
          <a:srcRect l="10513" t="20513" r="75641" b="43180"/>
          <a:stretch/>
        </p:blipFill>
        <p:spPr>
          <a:xfrm>
            <a:off x="6172202" y="365125"/>
            <a:ext cx="5816927" cy="4766652"/>
          </a:xfrm>
          <a:prstGeom prst="rect">
            <a:avLst/>
          </a:prstGeom>
        </p:spPr>
      </p:pic>
      <p:sp>
        <p:nvSpPr>
          <p:cNvPr id="4" name="TextBox 3">
            <a:extLst>
              <a:ext uri="{FF2B5EF4-FFF2-40B4-BE49-F238E27FC236}">
                <a16:creationId xmlns:a16="http://schemas.microsoft.com/office/drawing/2014/main" id="{CCE3C156-746D-654C-39A3-653E6F2D1503}"/>
              </a:ext>
            </a:extLst>
          </p:cNvPr>
          <p:cNvSpPr txBox="1"/>
          <p:nvPr/>
        </p:nvSpPr>
        <p:spPr>
          <a:xfrm>
            <a:off x="6794090" y="5348749"/>
            <a:ext cx="5063612" cy="1384995"/>
          </a:xfrm>
          <a:prstGeom prst="rect">
            <a:avLst/>
          </a:prstGeom>
          <a:noFill/>
        </p:spPr>
        <p:txBody>
          <a:bodyPr wrap="square" rtlCol="0">
            <a:spAutoFit/>
          </a:bodyPr>
          <a:lstStyle/>
          <a:p>
            <a:r>
              <a:rPr lang="en-GB" sz="2800" b="1" dirty="0"/>
              <a:t>Note: </a:t>
            </a:r>
            <a:r>
              <a:rPr lang="en-GB" sz="2800" dirty="0"/>
              <a:t>Intuitively, it seems to have a roughly similar </a:t>
            </a:r>
            <a:r>
              <a:rPr lang="en-GB" sz="2800" dirty="0" err="1"/>
              <a:t>behavior</a:t>
            </a:r>
            <a:r>
              <a:rPr lang="en-GB" sz="2800" dirty="0"/>
              <a:t> to the </a:t>
            </a:r>
            <a:r>
              <a:rPr lang="en-GB" sz="2800" b="1" dirty="0">
                <a:solidFill>
                  <a:srgbClr val="00B050"/>
                </a:solidFill>
              </a:rPr>
              <a:t>range() </a:t>
            </a:r>
            <a:r>
              <a:rPr lang="en-GB" sz="2800" dirty="0"/>
              <a:t>function!</a:t>
            </a:r>
          </a:p>
        </p:txBody>
      </p:sp>
    </p:spTree>
    <p:extLst>
      <p:ext uri="{BB962C8B-B14F-4D97-AF65-F5344CB8AC3E}">
        <p14:creationId xmlns:p14="http://schemas.microsoft.com/office/powerpoint/2010/main" val="12238141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199" y="1602154"/>
            <a:ext cx="5476631" cy="5255845"/>
          </a:xfrm>
        </p:spPr>
        <p:txBody>
          <a:bodyPr>
            <a:normAutofit/>
          </a:bodyPr>
          <a:lstStyle/>
          <a:p>
            <a:pPr marL="0" indent="0">
              <a:buNone/>
            </a:pPr>
            <a:r>
              <a:rPr lang="en-US" b="1" dirty="0"/>
              <a:t>Additional rule: </a:t>
            </a:r>
            <a:r>
              <a:rPr lang="en-US" dirty="0"/>
              <a:t>Omitting</a:t>
            </a:r>
            <a:r>
              <a:rPr lang="en-US" b="1" dirty="0"/>
              <a:t> </a:t>
            </a:r>
            <a:r>
              <a:rPr lang="en-US" dirty="0"/>
              <a:t>a value in a slicing, either a or b, has effects.</a:t>
            </a:r>
            <a:endParaRPr lang="en-US" b="1" dirty="0"/>
          </a:p>
          <a:p>
            <a:r>
              <a:rPr lang="en-US" b="1" dirty="0"/>
              <a:t>[:b] </a:t>
            </a:r>
            <a:r>
              <a:rPr lang="en-US" dirty="0"/>
              <a:t>means:</a:t>
            </a:r>
          </a:p>
          <a:p>
            <a:pPr lvl="1"/>
            <a:r>
              <a:rPr lang="en-US" sz="2800" b="1" dirty="0"/>
              <a:t>all elements from the beginning</a:t>
            </a:r>
            <a:r>
              <a:rPr lang="en-US" sz="2800" dirty="0"/>
              <a:t> of the list,</a:t>
            </a:r>
          </a:p>
          <a:p>
            <a:pPr lvl="1"/>
            <a:r>
              <a:rPr lang="en-US" sz="2800" b="1" dirty="0"/>
              <a:t>until index b</a:t>
            </a:r>
            <a:r>
              <a:rPr lang="en-US" sz="2800" dirty="0"/>
              <a:t> (with b </a:t>
            </a:r>
            <a:r>
              <a:rPr lang="en-US" sz="2800" b="1" u="sng" dirty="0"/>
              <a:t>not</a:t>
            </a:r>
            <a:r>
              <a:rPr lang="en-US" sz="2800" dirty="0"/>
              <a:t> </a:t>
            </a:r>
            <a:r>
              <a:rPr lang="en-US" sz="2800" b="1" dirty="0"/>
              <a:t>included</a:t>
            </a:r>
            <a:r>
              <a:rPr lang="en-US" sz="2800" dirty="0"/>
              <a:t>).</a:t>
            </a:r>
          </a:p>
          <a:p>
            <a:r>
              <a:rPr lang="en-US" b="1" dirty="0"/>
              <a:t>[a:] </a:t>
            </a:r>
            <a:r>
              <a:rPr lang="en-US" dirty="0"/>
              <a:t>means:</a:t>
            </a:r>
          </a:p>
          <a:p>
            <a:pPr lvl="1"/>
            <a:r>
              <a:rPr lang="en-US" sz="2800" dirty="0"/>
              <a:t>all element </a:t>
            </a:r>
            <a:r>
              <a:rPr lang="en-US" sz="2800" b="1" dirty="0"/>
              <a:t>from index a</a:t>
            </a:r>
            <a:r>
              <a:rPr lang="en-US" sz="2800" dirty="0"/>
              <a:t>,</a:t>
            </a:r>
          </a:p>
          <a:p>
            <a:pPr lvl="1"/>
            <a:r>
              <a:rPr lang="en-US" sz="2800" b="1" dirty="0"/>
              <a:t>until the end of the list </a:t>
            </a:r>
            <a:r>
              <a:rPr lang="en-US" sz="2800" dirty="0"/>
              <a:t>(last element included)</a:t>
            </a:r>
            <a:r>
              <a:rPr lang="en-US" sz="2800" b="1" dirty="0"/>
              <a:t>.</a:t>
            </a:r>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53126"/>
          <a:stretch/>
        </p:blipFill>
        <p:spPr>
          <a:xfrm>
            <a:off x="6314831" y="1237396"/>
            <a:ext cx="5746070" cy="2967282"/>
          </a:xfrm>
          <a:prstGeom prst="rect">
            <a:avLst/>
          </a:prstGeom>
        </p:spPr>
      </p:pic>
    </p:spTree>
    <p:extLst>
      <p:ext uri="{BB962C8B-B14F-4D97-AF65-F5344CB8AC3E}">
        <p14:creationId xmlns:p14="http://schemas.microsoft.com/office/powerpoint/2010/main" val="226578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BF748-475A-410D-A767-469FBF78033F}"/>
              </a:ext>
            </a:extLst>
          </p:cNvPr>
          <p:cNvSpPr>
            <a:spLocks noGrp="1"/>
          </p:cNvSpPr>
          <p:nvPr>
            <p:ph type="title"/>
          </p:nvPr>
        </p:nvSpPr>
        <p:spPr/>
        <p:txBody>
          <a:bodyPr/>
          <a:lstStyle/>
          <a:p>
            <a:r>
              <a:rPr lang="en-US" dirty="0"/>
              <a:t>Slicing a list</a:t>
            </a:r>
            <a:endParaRPr lang="en-GB" dirty="0"/>
          </a:p>
        </p:txBody>
      </p:sp>
      <p:sp>
        <p:nvSpPr>
          <p:cNvPr id="3" name="Content Placeholder 2">
            <a:extLst>
              <a:ext uri="{FF2B5EF4-FFF2-40B4-BE49-F238E27FC236}">
                <a16:creationId xmlns:a16="http://schemas.microsoft.com/office/drawing/2014/main" id="{24242B2D-D79A-4DD8-A25A-3C9723E25959}"/>
              </a:ext>
            </a:extLst>
          </p:cNvPr>
          <p:cNvSpPr>
            <a:spLocks noGrp="1"/>
          </p:cNvSpPr>
          <p:nvPr>
            <p:ph sz="half" idx="1"/>
          </p:nvPr>
        </p:nvSpPr>
        <p:spPr>
          <a:xfrm>
            <a:off x="838200" y="1825624"/>
            <a:ext cx="5181600" cy="5032375"/>
          </a:xfrm>
        </p:spPr>
        <p:txBody>
          <a:bodyPr>
            <a:normAutofit/>
          </a:bodyPr>
          <a:lstStyle/>
          <a:p>
            <a:pPr marL="0" indent="0">
              <a:buNone/>
            </a:pPr>
            <a:r>
              <a:rPr lang="en-US" b="1" dirty="0"/>
              <a:t>Additional rule #2: Slicing </a:t>
            </a:r>
            <a:r>
              <a:rPr lang="en-US" dirty="0"/>
              <a:t>with three values</a:t>
            </a:r>
            <a:r>
              <a:rPr lang="en-US" b="1" dirty="0"/>
              <a:t> [</a:t>
            </a:r>
            <a:r>
              <a:rPr lang="en-US" b="1" dirty="0" err="1"/>
              <a:t>a:b:c</a:t>
            </a:r>
            <a:r>
              <a:rPr lang="en-US" b="1" dirty="0"/>
              <a:t>] </a:t>
            </a:r>
            <a:r>
              <a:rPr lang="en-US" dirty="0"/>
              <a:t>returns another list as a result, containing </a:t>
            </a:r>
            <a:r>
              <a:rPr lang="en-GB" dirty="0"/>
              <a:t>all elements of the original list:</a:t>
            </a:r>
          </a:p>
          <a:p>
            <a:pPr lvl="1"/>
            <a:r>
              <a:rPr lang="en-GB" sz="2800" dirty="0"/>
              <a:t>Starting </a:t>
            </a:r>
            <a:r>
              <a:rPr lang="en-GB" sz="2800" b="1" dirty="0"/>
              <a:t>from index a </a:t>
            </a:r>
            <a:r>
              <a:rPr lang="en-GB" sz="2800" dirty="0"/>
              <a:t>(with element in position a included),</a:t>
            </a:r>
          </a:p>
          <a:p>
            <a:pPr lvl="1"/>
            <a:r>
              <a:rPr lang="en-GB" sz="2800" dirty="0"/>
              <a:t>All the way </a:t>
            </a:r>
            <a:r>
              <a:rPr lang="en-GB" sz="2800" b="1" dirty="0"/>
              <a:t>to index b </a:t>
            </a:r>
            <a:r>
              <a:rPr lang="en-GB" sz="2800" dirty="0"/>
              <a:t>(with element in position b </a:t>
            </a:r>
            <a:r>
              <a:rPr lang="en-GB" sz="2800" b="1" u="sng" dirty="0"/>
              <a:t>not</a:t>
            </a:r>
            <a:r>
              <a:rPr lang="en-GB" sz="2800" dirty="0"/>
              <a:t> included),</a:t>
            </a:r>
          </a:p>
          <a:p>
            <a:pPr lvl="1"/>
            <a:r>
              <a:rPr lang="en-GB" sz="2800" dirty="0"/>
              <a:t>With </a:t>
            </a:r>
            <a:r>
              <a:rPr lang="en-GB" sz="2800" b="1" dirty="0"/>
              <a:t>steps</a:t>
            </a:r>
            <a:r>
              <a:rPr lang="en-GB" sz="2800" dirty="0"/>
              <a:t> of </a:t>
            </a:r>
            <a:r>
              <a:rPr lang="en-GB" sz="2800" b="1" dirty="0"/>
              <a:t>size</a:t>
            </a:r>
            <a:r>
              <a:rPr lang="en-GB" sz="2800" dirty="0"/>
              <a:t> </a:t>
            </a:r>
            <a:r>
              <a:rPr lang="en-GB" sz="2800" b="1" dirty="0"/>
              <a:t>c.</a:t>
            </a:r>
            <a:endParaRPr lang="en-US" sz="2800" b="1" dirty="0"/>
          </a:p>
          <a:p>
            <a:pPr marL="0" indent="0">
              <a:buNone/>
            </a:pPr>
            <a:r>
              <a:rPr lang="en-US" b="1" dirty="0"/>
              <a:t>Note: </a:t>
            </a:r>
            <a:r>
              <a:rPr lang="en-US" dirty="0"/>
              <a:t>Behavior similar to range().</a:t>
            </a:r>
            <a:endParaRPr lang="en-GB" b="1" dirty="0"/>
          </a:p>
        </p:txBody>
      </p:sp>
      <p:pic>
        <p:nvPicPr>
          <p:cNvPr id="4" name="Picture 3">
            <a:extLst>
              <a:ext uri="{FF2B5EF4-FFF2-40B4-BE49-F238E27FC236}">
                <a16:creationId xmlns:a16="http://schemas.microsoft.com/office/drawing/2014/main" id="{B09AA725-8F24-44D2-858B-CAD05641104F}"/>
              </a:ext>
            </a:extLst>
          </p:cNvPr>
          <p:cNvPicPr>
            <a:picLocks noChangeAspect="1"/>
          </p:cNvPicPr>
          <p:nvPr/>
        </p:nvPicPr>
        <p:blipFill rotWithShape="1">
          <a:blip r:embed="rId2"/>
          <a:srcRect l="10578" t="24205" r="75704" b="39693"/>
          <a:stretch/>
        </p:blipFill>
        <p:spPr>
          <a:xfrm>
            <a:off x="6314831" y="1237395"/>
            <a:ext cx="5746070" cy="4725743"/>
          </a:xfrm>
          <a:prstGeom prst="rect">
            <a:avLst/>
          </a:prstGeom>
        </p:spPr>
      </p:pic>
    </p:spTree>
    <p:extLst>
      <p:ext uri="{BB962C8B-B14F-4D97-AF65-F5344CB8AC3E}">
        <p14:creationId xmlns:p14="http://schemas.microsoft.com/office/powerpoint/2010/main" val="4259164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12.0.5522"/>
  <p:tag name="SLIDO_PRESENTATION_ID" val="00000000-0000-0000-0000-000000000000"/>
  <p:tag name="SLIDO_EVENT_UUID" val="1d07b158-6780-430a-967a-6c5595a95955"/>
  <p:tag name="SLIDO_EVENT_SECTION_UUID" val="23f2f64d-70e9-4896-9360-23d8093e1c09"/>
</p:tagLst>
</file>

<file path=ppt/tags/tag10.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1.xml><?xml version="1.0" encoding="utf-8"?>
<p:tagLst xmlns:a="http://schemas.openxmlformats.org/drawingml/2006/main" xmlns:r="http://schemas.openxmlformats.org/officeDocument/2006/relationships" xmlns:p="http://schemas.openxmlformats.org/presentationml/2006/main">
  <p:tag name="SLIDO_ELEMENT" val="dotty"/>
</p:tagLst>
</file>

<file path=ppt/tags/tag12.xml><?xml version="1.0" encoding="utf-8"?>
<p:tagLst xmlns:a="http://schemas.openxmlformats.org/drawingml/2006/main" xmlns:r="http://schemas.openxmlformats.org/officeDocument/2006/relationships" xmlns:p="http://schemas.openxmlformats.org/presentationml/2006/main">
  <p:tag name="SLIDO_ELEMENT" val="logo"/>
</p:tagLst>
</file>

<file path=ppt/tags/tag13.xml><?xml version="1.0" encoding="utf-8"?>
<p:tagLst xmlns:a="http://schemas.openxmlformats.org/drawingml/2006/main" xmlns:r="http://schemas.openxmlformats.org/officeDocument/2006/relationships" xmlns:p="http://schemas.openxmlformats.org/presentationml/2006/main">
  <p:tag name="SLIDO_ELEMENT" val="title"/>
</p:tagLst>
</file>

<file path=ppt/tags/tag14.xml><?xml version="1.0" encoding="utf-8"?>
<p:tagLst xmlns:a="http://schemas.openxmlformats.org/drawingml/2006/main" xmlns:r="http://schemas.openxmlformats.org/officeDocument/2006/relationships" xmlns:p="http://schemas.openxmlformats.org/presentationml/2006/main">
  <p:tag name="SLIDO_ELEMENT" val="footer"/>
</p:tagLst>
</file>

<file path=ppt/tags/tag15.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16.xml><?xml version="1.0" encoding="utf-8"?>
<p:tagLst xmlns:a="http://schemas.openxmlformats.org/drawingml/2006/main" xmlns:r="http://schemas.openxmlformats.org/officeDocument/2006/relationships" xmlns:p="http://schemas.openxmlformats.org/presentationml/2006/main">
  <p:tag name="SLIDO_METADATA" val="eyJUaW1lc3RhbXAiOjE3MzYyNjQ0Njd9"/>
  <p:tag name="SLIDO_TYPE" val="SlidoPoll"/>
  <p:tag name="SLIDO_POLL_UUID" val="4817f6af-6328-4ce5-93be-15e3e5f6b698"/>
  <p:tag name="SLIDO_POLL_QUESTION_UUID" val="29970ddb-b313-4d5f-ab83-445264099e2d"/>
  <p:tag name="SLIDO_TIMELINE" val="W3sic2NyZWVuIjoiUXVpekpvaW5pbmciLCJzaG93UmVzdWx0cyI6ZmFsc2UsInNob3dDb3JyZWN0QW5zd2VycyI6ZmFsc2UsInZvdGluZ0xvY2tlZCI6ZmFsc2V9LHsicG9sbFF1ZXN0aW9uVXVpZCI6IjI5OTcwZGRiLWIzMTMtNGQ1Zi1hYjgzLTQ0NTI2NDA5OWUyZCIsInNob3dSZXN1bHRzIjpmYWxzZSwic2hvd0NvcnJlY3RBbnN3ZXJzIjpmYWxzZSwidm90aW5nTG9ja2VkIjpmYWxzZX0seyJwb2xsUXVlc3Rpb25VdWlkIjoiMjk5NzBkZGItYjMxMy00ZDVmLWFiODMtNDQ1MjY0MDk5ZTJkIiwic2hvd1Jlc3VsdHMiOnRydWUsInNob3dDb3JyZWN0QW5zd2VycyI6ZmFsc2UsInZvdGluZ0xvY2tlZCI6dHJ1ZX0seyJwb2xsUXVlc3Rpb25VdWlkIjoiMjk5NzBkZGItYjMxMy00ZDVmLWFiODMtNDQ1MjY0MDk5ZTJkIiwic2hvd1Jlc3VsdHMiOnRydWUsInNob3dDb3JyZWN0QW5zd2VycyI6dHJ1ZSwidm90aW5nTG9ja2VkIjp0cnVlfV0="/>
</p:tagLst>
</file>

<file path=ppt/tags/tag17.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18.xml><?xml version="1.0" encoding="utf-8"?>
<p:tagLst xmlns:a="http://schemas.openxmlformats.org/drawingml/2006/main" xmlns:r="http://schemas.openxmlformats.org/officeDocument/2006/relationships" xmlns:p="http://schemas.openxmlformats.org/presentationml/2006/main">
  <p:tag name="SLIDO_ELEMENT" val="dotty"/>
</p:tagLst>
</file>

<file path=ppt/tags/tag19.xml><?xml version="1.0" encoding="utf-8"?>
<p:tagLst xmlns:a="http://schemas.openxmlformats.org/drawingml/2006/main" xmlns:r="http://schemas.openxmlformats.org/officeDocument/2006/relationships" xmlns:p="http://schemas.openxmlformats.org/presentationml/2006/main">
  <p:tag name="SLIDO_ELEMENT" val="logo"/>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3MjM3MDQ5OTF9"/>
  <p:tag name="SLIDO_TYPE" val="SlidoPoll"/>
  <p:tag name="SLIDO_POLL_UUID" val="c1784fdc-fbd4-4a78-8549-3dd49a989014"/>
  <p:tag name="SLIDO_TIMELINE" val="W3sicG9sbFF1ZXN0aW9uVXVpZCI6ImJmY2I5YTM4LTZkNjQtNDBiYi04YjFiLWYwODMzMzBlNDExZiIsInNob3dSZXN1bHRzIjpmYWxzZSwic2hvd0NvcnJlY3RBbnN3ZXJzIjpmYWxzZSwidm90aW5nTG9ja2VkIjpmYWxzZX0seyJwb2xsUXVlc3Rpb25VdWlkIjoiYmZjYjlhMzgtNmQ2NC00MGJiLThiMWItZjA4MzMzMGU0MTFmIiwic2hvd1Jlc3VsdHMiOnRydWUsInNob3dDb3JyZWN0QW5zd2VycyI6dHJ1ZSwidm90aW5nTG9ja2VkIjpmYWxzZX1d"/>
</p:tagLst>
</file>

<file path=ppt/tags/tag20.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1.xml><?xml version="1.0" encoding="utf-8"?>
<p:tagLst xmlns:a="http://schemas.openxmlformats.org/drawingml/2006/main" xmlns:r="http://schemas.openxmlformats.org/officeDocument/2006/relationships" xmlns:p="http://schemas.openxmlformats.org/presentationml/2006/main">
  <p:tag name="SLIDO_ELEMENT" val="title"/>
</p:tagLst>
</file>

<file path=ppt/tags/tag22.xml><?xml version="1.0" encoding="utf-8"?>
<p:tagLst xmlns:a="http://schemas.openxmlformats.org/drawingml/2006/main" xmlns:r="http://schemas.openxmlformats.org/officeDocument/2006/relationships" xmlns:p="http://schemas.openxmlformats.org/presentationml/2006/main">
  <p:tag name="SLIDO_ELEMENT" val="footer"/>
</p:tagLst>
</file>

<file path=ppt/tags/tag23.xml><?xml version="1.0" encoding="utf-8"?>
<p:tagLst xmlns:a="http://schemas.openxmlformats.org/drawingml/2006/main" xmlns:r="http://schemas.openxmlformats.org/officeDocument/2006/relationships" xmlns:p="http://schemas.openxmlformats.org/presentationml/2006/main">
  <p:tag name="SLIDO_METADATA" val="eyJUaW1lc3RhbXAiOjE3MzYyNjQ1NDJ9"/>
  <p:tag name="SLIDO_TYPE" val="SlidoPoll"/>
  <p:tag name="SLIDO_POLL_UUID" val="4817f6af-6328-4ce5-93be-15e3e5f6b698"/>
  <p:tag name="SLIDO_POLL_QUESTION_UUID" val="dcb8dcbd-de74-4df6-ba0b-6032b2364f77"/>
  <p:tag name="SLIDO_TIMELINE" val="W3sicG9sbFF1ZXN0aW9uVXVpZCI6ImRjYjhkY2JkLWRlNzQtNGRmNi1iYTBiLTYwMzJiMjM2NGY3NyIsInNob3dSZXN1bHRzIjpmYWxzZSwic2hvd0NvcnJlY3RBbnN3ZXJzIjpmYWxzZSwidm90aW5nTG9ja2VkIjpmYWxzZX0seyJwb2xsUXVlc3Rpb25VdWlkIjoiZGNiOGRjYmQtZGU3NC00ZGY2LWJhMGItNjAzMmIyMzY0Zjc3Iiwic2hvd1Jlc3VsdHMiOnRydWUsInNob3dDb3JyZWN0QW5zd2VycyI6ZmFsc2UsInZvdGluZ0xvY2tlZCI6dHJ1ZX0seyJwb2xsUXVlc3Rpb25VdWlkIjoiZGNiOGRjYmQtZGU3NC00ZGY2LWJhMGItNjAzMmIyMzY0Zjc3Iiwic2hvd1Jlc3VsdHMiOnRydWUsInNob3dDb3JyZWN0QW5zd2VycyI6dHJ1ZSwidm90aW5nTG9ja2VkIjp0cnVlfV0="/>
</p:tagLst>
</file>

<file path=ppt/tags/tag24.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25.xml><?xml version="1.0" encoding="utf-8"?>
<p:tagLst xmlns:a="http://schemas.openxmlformats.org/drawingml/2006/main" xmlns:r="http://schemas.openxmlformats.org/officeDocument/2006/relationships" xmlns:p="http://schemas.openxmlformats.org/presentationml/2006/main">
  <p:tag name="SLIDO_ELEMENT" val="dotty"/>
</p:tagLst>
</file>

<file path=ppt/tags/tag26.xml><?xml version="1.0" encoding="utf-8"?>
<p:tagLst xmlns:a="http://schemas.openxmlformats.org/drawingml/2006/main" xmlns:r="http://schemas.openxmlformats.org/officeDocument/2006/relationships" xmlns:p="http://schemas.openxmlformats.org/presentationml/2006/main">
  <p:tag name="SLIDO_ELEMENT" val="logo"/>
</p:tagLst>
</file>

<file path=ppt/tags/tag27.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28.xml><?xml version="1.0" encoding="utf-8"?>
<p:tagLst xmlns:a="http://schemas.openxmlformats.org/drawingml/2006/main" xmlns:r="http://schemas.openxmlformats.org/officeDocument/2006/relationships" xmlns:p="http://schemas.openxmlformats.org/presentationml/2006/main">
  <p:tag name="SLIDO_ELEMENT" val="title"/>
</p:tagLst>
</file>

<file path=ppt/tags/tag29.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0.xml><?xml version="1.0" encoding="utf-8"?>
<p:tagLst xmlns:a="http://schemas.openxmlformats.org/drawingml/2006/main" xmlns:r="http://schemas.openxmlformats.org/officeDocument/2006/relationships" xmlns:p="http://schemas.openxmlformats.org/presentationml/2006/main">
  <p:tag name="SLIDO_METADATA" val="eyJUaW1lc3RhbXAiOjE3MzYyNjQ1NzV9"/>
  <p:tag name="SLIDO_TYPE" val="SlidoPoll"/>
  <p:tag name="SLIDO_POLL_UUID" val="4817f6af-6328-4ce5-93be-15e3e5f6b698"/>
  <p:tag name="SLIDO_POLL_QUESTION_UUID" val="ac8a637e-7db9-4ada-a806-58dc587ffe6e"/>
  <p:tag name="SLIDO_TIMELINE" val="W3sicG9sbFF1ZXN0aW9uVXVpZCI6ImFjOGE2MzdlLTdkYjktNGFkYS1hODA2LTU4ZGM1ODdmZmU2ZSIsInNob3dSZXN1bHRzIjpmYWxzZSwic2hvd0NvcnJlY3RBbnN3ZXJzIjpmYWxzZSwidm90aW5nTG9ja2VkIjpmYWxzZX0seyJwb2xsUXVlc3Rpb25VdWlkIjoiYWM4YTYzN2UtN2RiOS00YWRhLWE4MDYtNThkYzU4N2ZmZTZlIiwic2hvd1Jlc3VsdHMiOnRydWUsInNob3dDb3JyZWN0QW5zd2VycyI6ZmFsc2UsInZvdGluZ0xvY2tlZCI6dHJ1ZX0seyJwb2xsUXVlc3Rpb25VdWlkIjoiYWM4YTYzN2UtN2RiOS00YWRhLWE4MDYtNThkYzU4N2ZmZTZlIiwic2hvd1Jlc3VsdHMiOnRydWUsInNob3dDb3JyZWN0QW5zd2VycyI6dHJ1ZSwidm90aW5nTG9ja2VkIjp0cnVlfV0="/>
</p:tagLst>
</file>

<file path=ppt/tags/tag31.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2.xml><?xml version="1.0" encoding="utf-8"?>
<p:tagLst xmlns:a="http://schemas.openxmlformats.org/drawingml/2006/main" xmlns:r="http://schemas.openxmlformats.org/officeDocument/2006/relationships" xmlns:p="http://schemas.openxmlformats.org/presentationml/2006/main">
  <p:tag name="SLIDO_ELEMENT" val="dotty"/>
</p:tagLst>
</file>

<file path=ppt/tags/tag33.xml><?xml version="1.0" encoding="utf-8"?>
<p:tagLst xmlns:a="http://schemas.openxmlformats.org/drawingml/2006/main" xmlns:r="http://schemas.openxmlformats.org/officeDocument/2006/relationships" xmlns:p="http://schemas.openxmlformats.org/presentationml/2006/main">
  <p:tag name="SLIDO_ELEMENT" val="logo"/>
</p:tagLst>
</file>

<file path=ppt/tags/tag3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35.xml><?xml version="1.0" encoding="utf-8"?>
<p:tagLst xmlns:a="http://schemas.openxmlformats.org/drawingml/2006/main" xmlns:r="http://schemas.openxmlformats.org/officeDocument/2006/relationships" xmlns:p="http://schemas.openxmlformats.org/presentationml/2006/main">
  <p:tag name="SLIDO_ELEMENT" val="title"/>
</p:tagLst>
</file>

<file path=ppt/tags/tag36.xml><?xml version="1.0" encoding="utf-8"?>
<p:tagLst xmlns:a="http://schemas.openxmlformats.org/drawingml/2006/main" xmlns:r="http://schemas.openxmlformats.org/officeDocument/2006/relationships" xmlns:p="http://schemas.openxmlformats.org/presentationml/2006/main">
  <p:tag name="SLIDO_ELEMENT" val="footer"/>
</p:tagLst>
</file>

<file path=ppt/tags/tag37.xml><?xml version="1.0" encoding="utf-8"?>
<p:tagLst xmlns:a="http://schemas.openxmlformats.org/drawingml/2006/main" xmlns:r="http://schemas.openxmlformats.org/officeDocument/2006/relationships" xmlns:p="http://schemas.openxmlformats.org/presentationml/2006/main">
  <p:tag name="SLIDO_METADATA" val="eyJUaW1lc3RhbXAiOjE3MzYyNjQ2MTN9"/>
  <p:tag name="SLIDO_TYPE" val="SlidoPoll"/>
  <p:tag name="SLIDO_POLL_UUID" val="4817f6af-6328-4ce5-93be-15e3e5f6b698"/>
  <p:tag name="SLIDO_POLL_QUESTION_UUID" val="ba77b2a0-45f0-459c-9937-bc1089df850e"/>
  <p:tag name="SLIDO_TIMELINE" val="W3sicG9sbFF1ZXN0aW9uVXVpZCI6ImJhNzdiMmEwLTQ1ZjAtNDU5Yy05OTM3LWJjMTA4OWRmODUwZSIsInNob3dSZXN1bHRzIjpmYWxzZSwic2hvd0NvcnJlY3RBbnN3ZXJzIjpmYWxzZSwidm90aW5nTG9ja2VkIjpmYWxzZX0seyJwb2xsUXVlc3Rpb25VdWlkIjoiYmE3N2IyYTAtNDVmMC00NTljLTk5MzctYmMxMDg5ZGY4NTBlIiwic2hvd1Jlc3VsdHMiOnRydWUsInNob3dDb3JyZWN0QW5zd2VycyI6ZmFsc2UsInZvdGluZ0xvY2tlZCI6dHJ1ZX0seyJwb2xsUXVlc3Rpb25VdWlkIjoiYmE3N2IyYTAtNDVmMC00NTljLTk5MzctYmMxMDg5ZGY4NTBlIiwic2hvd1Jlc3VsdHMiOnRydWUsInNob3dDb3JyZWN0QW5zd2VycyI6dHJ1ZSwidm90aW5nTG9ja2VkIjp0cnVlfSx7InNjcmVlbiI6IlF1aXpMZWFkZXJib2FyZCIsInBvbGxRdWVzdGlvblV1aWQiOiJiYTc3YjJhMC00NWYwLTQ1OWMtOTkzNy1iYzEwODlkZjg1MGUiLCJzaG93UmVzdWx0cyI6dHJ1ZSwic2hvd0NvcnJlY3RBbnN3ZXJzIjp0cnVlLCJ2b3RpbmdMb2NrZWQiOnRydWV9XQ=="/>
</p:tagLst>
</file>

<file path=ppt/tags/tag38.xml><?xml version="1.0" encoding="utf-8"?>
<p:tagLst xmlns:a="http://schemas.openxmlformats.org/drawingml/2006/main" xmlns:r="http://schemas.openxmlformats.org/officeDocument/2006/relationships" xmlns:p="http://schemas.openxmlformats.org/presentationml/2006/main">
  <p:tag name="SLIDO_ELEMENT" val="reminder"/>
</p:tagLst>
</file>

<file path=ppt/tags/tag39.xml><?xml version="1.0" encoding="utf-8"?>
<p:tagLst xmlns:a="http://schemas.openxmlformats.org/drawingml/2006/main" xmlns:r="http://schemas.openxmlformats.org/officeDocument/2006/relationships" xmlns:p="http://schemas.openxmlformats.org/presentationml/2006/main">
  <p:tag name="SLIDO_ELEMENT" val="dotty"/>
</p:tagLst>
</file>

<file path=ppt/tags/tag4.xml><?xml version="1.0" encoding="utf-8"?>
<p:tagLst xmlns:a="http://schemas.openxmlformats.org/drawingml/2006/main" xmlns:r="http://schemas.openxmlformats.org/officeDocument/2006/relationships" xmlns:p="http://schemas.openxmlformats.org/presentationml/2006/main">
  <p:tag name="SLIDO_ELEMENT" val="dotty"/>
</p:tagLst>
</file>

<file path=ppt/tags/tag40.xml><?xml version="1.0" encoding="utf-8"?>
<p:tagLst xmlns:a="http://schemas.openxmlformats.org/drawingml/2006/main" xmlns:r="http://schemas.openxmlformats.org/officeDocument/2006/relationships" xmlns:p="http://schemas.openxmlformats.org/presentationml/2006/main">
  <p:tag name="SLIDO_ELEMENT" val="logo"/>
</p:tagLst>
</file>

<file path=ppt/tags/tag4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Quiz"/>
</p:tagLst>
</file>

<file path=ppt/tags/tag42.xml><?xml version="1.0" encoding="utf-8"?>
<p:tagLst xmlns:a="http://schemas.openxmlformats.org/drawingml/2006/main" xmlns:r="http://schemas.openxmlformats.org/officeDocument/2006/relationships" xmlns:p="http://schemas.openxmlformats.org/presentationml/2006/main">
  <p:tag name="SLIDO_ELEMENT" val="title"/>
</p:tagLst>
</file>

<file path=ppt/tags/tag43.xml><?xml version="1.0" encoding="utf-8"?>
<p:tagLst xmlns:a="http://schemas.openxmlformats.org/drawingml/2006/main" xmlns:r="http://schemas.openxmlformats.org/officeDocument/2006/relationships" xmlns:p="http://schemas.openxmlformats.org/presentationml/2006/main">
  <p:tag name="SLIDO_ELEMENT" val="footer"/>
</p:tagLst>
</file>

<file path=ppt/tags/tag5.xml><?xml version="1.0" encoding="utf-8"?>
<p:tagLst xmlns:a="http://schemas.openxmlformats.org/drawingml/2006/main" xmlns:r="http://schemas.openxmlformats.org/officeDocument/2006/relationships" xmlns:p="http://schemas.openxmlformats.org/presentationml/2006/main">
  <p:tag name="SLIDO_ELEMENT" val="logo"/>
</p:tagLst>
</file>

<file path=ppt/tags/tag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7.xml><?xml version="1.0" encoding="utf-8"?>
<p:tagLst xmlns:a="http://schemas.openxmlformats.org/drawingml/2006/main" xmlns:r="http://schemas.openxmlformats.org/officeDocument/2006/relationships" xmlns:p="http://schemas.openxmlformats.org/presentationml/2006/main">
  <p:tag name="SLIDO_ELEMENT" val="title"/>
</p:tagLst>
</file>

<file path=ppt/tags/tag8.xml><?xml version="1.0" encoding="utf-8"?>
<p:tagLst xmlns:a="http://schemas.openxmlformats.org/drawingml/2006/main" xmlns:r="http://schemas.openxmlformats.org/officeDocument/2006/relationships" xmlns:p="http://schemas.openxmlformats.org/presentationml/2006/main">
  <p:tag name="SLIDO_ELEMENT" val="footer"/>
</p:tagLst>
</file>

<file path=ppt/tags/tag9.xml><?xml version="1.0" encoding="utf-8"?>
<p:tagLst xmlns:a="http://schemas.openxmlformats.org/drawingml/2006/main" xmlns:r="http://schemas.openxmlformats.org/officeDocument/2006/relationships" xmlns:p="http://schemas.openxmlformats.org/presentationml/2006/main">
  <p:tag name="SLIDO_METADATA" val="eyJUaW1lc3RhbXAiOjE3MjM3MDYxNDN9"/>
  <p:tag name="SLIDO_TYPE" val="SlidoPoll"/>
  <p:tag name="SLIDO_POLL_UUID" val="19c8e3e2-0a38-4157-9567-6b8463e3a9fa"/>
  <p:tag name="SLIDO_TIMELINE" val="W3sicG9sbFF1ZXN0aW9uVXVpZCI6IjI2OTZiNGVhLWI0ZGUtNDgyMi1iZmZiLWQyMjc4YzE0M2ViYyIsInNob3dSZXN1bHRzIjpmYWxzZSwic2hvd0NvcnJlY3RBbnN3ZXJzIjpmYWxzZSwidm90aW5nTG9ja2VkIjpmYWxzZX0seyJwb2xsUXVlc3Rpb25VdWlkIjoiMjY5NmI0ZWEtYjRkZS00ODIyLWJmZmItZDIyNzhjMTQzZWJjIiwic2hvd1Jlc3VsdHMiOnRydWUsInNob3dDb3JyZWN0QW5zd2VycyI6dHJ1ZSwidm90aW5nTG9ja2VkIjpmYWxzZX1d"/>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4436</TotalTime>
  <Words>4068</Words>
  <Application>Microsoft Office PowerPoint</Application>
  <PresentationFormat>Widescreen</PresentationFormat>
  <Paragraphs>298</Paragraphs>
  <Slides>67</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Wingdings</vt:lpstr>
      <vt:lpstr>Office Theme</vt:lpstr>
      <vt:lpstr>A gamified introduction to Python Programming  Lecture 8 The list type and its uses</vt:lpstr>
      <vt:lpstr>Outline (Chapter 8)</vt:lpstr>
      <vt:lpstr>The list type</vt:lpstr>
      <vt:lpstr>Length of a list</vt:lpstr>
      <vt:lpstr>Indexing/Accessing the elements of a list</vt:lpstr>
      <vt:lpstr>Indexing/Accessing the elements of a list</vt:lpstr>
      <vt:lpstr>Slicing a list</vt:lpstr>
      <vt:lpstr>Slicing a list</vt:lpstr>
      <vt:lpstr>Slicing a list</vt:lpstr>
      <vt:lpstr>PowerPoint Presentation</vt:lpstr>
      <vt:lpstr>Slicing a list</vt:lpstr>
      <vt:lpstr>Activity 1 - Distributing a deck of cards</vt:lpstr>
      <vt:lpstr>Activity 1 - Distributing a deck of cards</vt:lpstr>
      <vt:lpstr>Activity 1 - Distributing a deck of cards</vt:lpstr>
      <vt:lpstr>Activity 1 - Distributing a deck of cards</vt:lpstr>
      <vt:lpstr>Traversing lists (element-wise)</vt:lpstr>
      <vt:lpstr>Traversing lists (index-wise)</vt:lpstr>
      <vt:lpstr>Traversing lists (index and element-wise)</vt:lpstr>
      <vt:lpstr>Traversing lists (while)</vt:lpstr>
      <vt:lpstr>Updating an element in a list</vt:lpstr>
      <vt:lpstr>Lists of lists</vt:lpstr>
      <vt:lpstr>Lists of lists</vt:lpstr>
      <vt:lpstr>Lists of lists</vt:lpstr>
      <vt:lpstr>Activity 2 - TicTacToe</vt:lpstr>
      <vt:lpstr>Activity 2 - TicTacToe</vt:lpstr>
      <vt:lpstr>Lists of lists</vt:lpstr>
      <vt:lpstr>Lists of lists</vt:lpstr>
      <vt:lpstr>Membership: the in keyword</vt:lpstr>
      <vt:lpstr>Concatenation: + operator overload for lists</vt:lpstr>
      <vt:lpstr>Adding an element with the append() method</vt:lpstr>
      <vt:lpstr>PowerPoint Presentation</vt:lpstr>
      <vt:lpstr>Activity 3 - Party merger</vt:lpstr>
      <vt:lpstr>Activity 4 – Complete, sorted deck of cards</vt:lpstr>
      <vt:lpstr>Activity 4  – Complete, sorted deck of cards</vt:lpstr>
      <vt:lpstr>More methods and functions on lists</vt:lpstr>
      <vt:lpstr>More methods and functions on lists</vt:lpstr>
      <vt:lpstr>RTFM</vt:lpstr>
      <vt:lpstr>RTFM</vt:lpstr>
      <vt:lpstr>RTFM</vt:lpstr>
      <vt:lpstr>RTFM</vt:lpstr>
      <vt:lpstr>RTFM</vt:lpstr>
      <vt:lpstr>RTFM</vt:lpstr>
      <vt:lpstr>Matt’s Great advice</vt:lpstr>
      <vt:lpstr>Additional cool stuff on lists</vt:lpstr>
      <vt:lpstr>“Pythonic” loops</vt:lpstr>
      <vt:lpstr>“Pythonic” loops</vt:lpstr>
      <vt:lpstr>“Pythonic” loops</vt:lpstr>
      <vt:lpstr>“Pythonic” loops</vt:lpstr>
      <vt:lpstr>“Pythonic” loops</vt:lpstr>
      <vt:lpstr>“Pythonic” loops</vt:lpstr>
      <vt:lpstr>“Pythonic” loops</vt:lpstr>
      <vt:lpstr>“Pythonic” loops</vt:lpstr>
      <vt:lpstr>Repetition: ∗ operator overloading</vt:lpstr>
      <vt:lpstr>Element-wise removal</vt:lpstr>
      <vt:lpstr>Index-wise removal</vt:lpstr>
      <vt:lpstr>Index-wise extraction</vt:lpstr>
      <vt:lpstr>The index() method</vt:lpstr>
      <vt:lpstr>List alteration with the extend() method</vt:lpstr>
      <vt:lpstr>Inserting an element in a list</vt:lpstr>
      <vt:lpstr>Additional methods and functions on lists</vt:lpstr>
      <vt:lpstr>Additional methods and functions on lists</vt:lpstr>
      <vt:lpstr>Additional methods and functions on lists</vt:lpstr>
      <vt:lpstr>Conclusion (Chapter 8)</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ILP 2020 – W1S1 Syllabus, eDimension, and key concepts of programming</dc:title>
  <dc:creator>Matthieu De Mari</dc:creator>
  <cp:lastModifiedBy>Matthieu DE MARI</cp:lastModifiedBy>
  <cp:revision>699</cp:revision>
  <dcterms:created xsi:type="dcterms:W3CDTF">2020-05-19T08:08:47Z</dcterms:created>
  <dcterms:modified xsi:type="dcterms:W3CDTF">2025-08-08T05:27:53Z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298231-ee28-4c9e-9ffa-238d0040efda_Enabled">
    <vt:lpwstr>true</vt:lpwstr>
  </property>
  <property fmtid="{D5CDD505-2E9C-101B-9397-08002B2CF9AE}" pid="3" name="MSIP_Label_be298231-ee28-4c9e-9ffa-238d0040efda_SetDate">
    <vt:lpwstr>2023-07-25T02:42:15Z</vt:lpwstr>
  </property>
  <property fmtid="{D5CDD505-2E9C-101B-9397-08002B2CF9AE}" pid="4" name="MSIP_Label_be298231-ee28-4c9e-9ffa-238d0040efda_Method">
    <vt:lpwstr>Privileged</vt:lpwstr>
  </property>
  <property fmtid="{D5CDD505-2E9C-101B-9397-08002B2CF9AE}" pid="5" name="MSIP_Label_be298231-ee28-4c9e-9ffa-238d0040efda_Name">
    <vt:lpwstr>Public</vt:lpwstr>
  </property>
  <property fmtid="{D5CDD505-2E9C-101B-9397-08002B2CF9AE}" pid="6" name="MSIP_Label_be298231-ee28-4c9e-9ffa-238d0040efda_SiteId">
    <vt:lpwstr>3476b776-e990-4f72-b950-62489831623d</vt:lpwstr>
  </property>
  <property fmtid="{D5CDD505-2E9C-101B-9397-08002B2CF9AE}" pid="7" name="MSIP_Label_be298231-ee28-4c9e-9ffa-238d0040efda_ActionId">
    <vt:lpwstr>6c86f3bf-b1cd-4d14-a541-a2a90b823549</vt:lpwstr>
  </property>
  <property fmtid="{D5CDD505-2E9C-101B-9397-08002B2CF9AE}" pid="8" name="MSIP_Label_be298231-ee28-4c9e-9ffa-238d0040efda_ContentBits">
    <vt:lpwstr>0</vt:lpwstr>
  </property>
  <property fmtid="{D5CDD505-2E9C-101B-9397-08002B2CF9AE}" pid="9" name="SlidoAppVersion">
    <vt:lpwstr>1.12.0.5522</vt:lpwstr>
  </property>
</Properties>
</file>